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588" r:id="rId2"/>
    <p:sldId id="256" r:id="rId3"/>
    <p:sldId id="353" r:id="rId4"/>
    <p:sldId id="539" r:id="rId5"/>
    <p:sldId id="540" r:id="rId6"/>
    <p:sldId id="541" r:id="rId7"/>
    <p:sldId id="542" r:id="rId8"/>
    <p:sldId id="547" r:id="rId9"/>
    <p:sldId id="545" r:id="rId10"/>
    <p:sldId id="544" r:id="rId11"/>
    <p:sldId id="548" r:id="rId12"/>
    <p:sldId id="552" r:id="rId13"/>
    <p:sldId id="583" r:id="rId14"/>
    <p:sldId id="549" r:id="rId15"/>
    <p:sldId id="551" r:id="rId16"/>
    <p:sldId id="550" r:id="rId17"/>
    <p:sldId id="553" r:id="rId18"/>
    <p:sldId id="554" r:id="rId19"/>
    <p:sldId id="556" r:id="rId20"/>
    <p:sldId id="440" r:id="rId21"/>
    <p:sldId id="557" r:id="rId22"/>
    <p:sldId id="560" r:id="rId23"/>
    <p:sldId id="592" r:id="rId24"/>
    <p:sldId id="559" r:id="rId25"/>
    <p:sldId id="590" r:id="rId26"/>
    <p:sldId id="561" r:id="rId27"/>
    <p:sldId id="566" r:id="rId28"/>
    <p:sldId id="584" r:id="rId29"/>
    <p:sldId id="591" r:id="rId30"/>
    <p:sldId id="562" r:id="rId31"/>
    <p:sldId id="585" r:id="rId32"/>
    <p:sldId id="586" r:id="rId33"/>
    <p:sldId id="563" r:id="rId34"/>
    <p:sldId id="568" r:id="rId35"/>
    <p:sldId id="587" r:id="rId36"/>
    <p:sldId id="579" r:id="rId37"/>
    <p:sldId id="580" r:id="rId38"/>
    <p:sldId id="396" r:id="rId39"/>
    <p:sldId id="589" r:id="rId40"/>
    <p:sldId id="581" r:id="rId41"/>
    <p:sldId id="565" r:id="rId42"/>
    <p:sldId id="564" r:id="rId43"/>
    <p:sldId id="525" r:id="rId44"/>
    <p:sldId id="394" r:id="rId45"/>
    <p:sldId id="39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18815D-31A9-AC49-9E49-1193F1FF99CA}">
          <p14:sldIdLst>
            <p14:sldId id="588"/>
            <p14:sldId id="256"/>
            <p14:sldId id="353"/>
            <p14:sldId id="539"/>
            <p14:sldId id="540"/>
            <p14:sldId id="541"/>
            <p14:sldId id="542"/>
            <p14:sldId id="547"/>
            <p14:sldId id="545"/>
            <p14:sldId id="544"/>
            <p14:sldId id="548"/>
            <p14:sldId id="552"/>
            <p14:sldId id="583"/>
            <p14:sldId id="549"/>
            <p14:sldId id="551"/>
            <p14:sldId id="550"/>
            <p14:sldId id="553"/>
            <p14:sldId id="554"/>
            <p14:sldId id="556"/>
            <p14:sldId id="440"/>
            <p14:sldId id="557"/>
            <p14:sldId id="560"/>
            <p14:sldId id="592"/>
            <p14:sldId id="559"/>
            <p14:sldId id="590"/>
            <p14:sldId id="561"/>
            <p14:sldId id="566"/>
            <p14:sldId id="584"/>
            <p14:sldId id="591"/>
            <p14:sldId id="562"/>
            <p14:sldId id="585"/>
            <p14:sldId id="586"/>
            <p14:sldId id="563"/>
            <p14:sldId id="568"/>
            <p14:sldId id="587"/>
            <p14:sldId id="579"/>
            <p14:sldId id="580"/>
            <p14:sldId id="396"/>
            <p14:sldId id="589"/>
            <p14:sldId id="581"/>
            <p14:sldId id="565"/>
            <p14:sldId id="564"/>
            <p14:sldId id="525"/>
            <p14:sldId id="394"/>
            <p14:sldId id="3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5"/>
    <p:restoredTop sz="80952"/>
  </p:normalViewPr>
  <p:slideViewPr>
    <p:cSldViewPr snapToGrid="0" snapToObjects="1">
      <p:cViewPr varScale="1">
        <p:scale>
          <a:sx n="110" d="100"/>
          <a:sy n="110" d="100"/>
        </p:scale>
        <p:origin x="1976" y="176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2380A-5908-5945-A5F3-44C9E24A6983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BA6BD-6848-414F-9709-0AAA3FCD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0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</a:t>
            </a:r>
            <a:r>
              <a:rPr lang="en-US" baseline="0" dirty="0"/>
              <a:t> my name is Shahbaz. Today, I am going to talk about our work on Elmo, a Source Routed Multicast for Public Clouds. </a:t>
            </a:r>
            <a:r>
              <a:rPr lang="en-US" b="1" baseline="0" dirty="0"/>
              <a:t>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76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16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27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22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1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5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Ideally, there will be no processing overhead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33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0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</a:t>
            </a:r>
            <a:r>
              <a:rPr lang="en-US" baseline="0" dirty="0"/>
              <a:t> my name is Shahbaz. Today, I am going to talk about our work on Elmo, a Source Routed Multicast for Public Clouds. </a:t>
            </a:r>
            <a:r>
              <a:rPr lang="en-US" b="1" baseline="0" dirty="0"/>
              <a:t>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48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5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58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43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72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30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80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7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6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43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1-to-many communication is a common communication pattern in cloud workloads, today.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57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01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4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84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86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12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29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75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67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25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conclusion,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presented Elmo, a source-routed multicast service for public clouds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aseline="0" dirty="0"/>
              <a:t>Elmo is designed to be deployable in today’s multi-tenant data centers, while utilizing full bisectional bandwidth of the network. </a:t>
            </a:r>
            <a:r>
              <a:rPr lang="en-US" b="1" baseline="0" dirty="0"/>
              <a:t>(click) </a:t>
            </a:r>
            <a:r>
              <a:rPr lang="en-US" dirty="0"/>
              <a:t>Elmo takes advantage of the</a:t>
            </a:r>
            <a:r>
              <a:rPr lang="en-US" baseline="0" dirty="0"/>
              <a:t> </a:t>
            </a:r>
            <a:r>
              <a:rPr lang="en-US" dirty="0"/>
              <a:t>unique characteristics of data-center topologies and compactly encodes forwarding rules inside packets and </a:t>
            </a:r>
            <a:r>
              <a:rPr lang="en-US" b="1" dirty="0"/>
              <a:t>(click)</a:t>
            </a:r>
            <a:r>
              <a:rPr lang="en-US" dirty="0"/>
              <a:t> process them at line</a:t>
            </a:r>
            <a:r>
              <a:rPr lang="en-US" baseline="0" dirty="0"/>
              <a:t> rate using programmable data planes</a:t>
            </a:r>
            <a:r>
              <a:rPr lang="en-US" dirty="0"/>
              <a:t>.</a:t>
            </a:r>
          </a:p>
          <a:p>
            <a:r>
              <a:rPr lang="en-US" b="1" dirty="0"/>
              <a:t>(next</a:t>
            </a:r>
            <a:r>
              <a:rPr lang="en-US" b="1" baseline="0" dirty="0"/>
              <a:t>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0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it’s used in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(click)</a:t>
            </a:r>
            <a:r>
              <a:rPr lang="en-US" baseline="0" dirty="0"/>
              <a:t> streaming telemetry where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hosts continuously send telemetry data in incremental updates to a set of collectors,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 for databases and state machines (e.g.,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PAXOS or other consensus algorithms),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distributed programming frameworks (like Spark, and Hadoop),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publish-subscribe systems (like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ZeroMQ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RabbitMQ) for publishing messages to multiple receivers,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infrastructure applications (like VMware NSX) running on top of a provider for replicating broadcast, unknown unicast, and multicast traffic.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more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32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9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Elmo reduces control-plane update overhead on network switches and directs updates to hypervisor switches instead.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47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Elmo adds negligible overheads to software switches</a:t>
            </a:r>
            <a:r>
              <a:rPr lang="en-US" baseline="0" dirty="0"/>
              <a:t> when encapsulating p-rule headers on the packet.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the number of p-rules reduces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rate, as the packet size increases,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throughput in bps remains unchanged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matches the capacity of the links at 20Gbps.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mshahbaz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maybe talk about how with separate headers, the throughput drops down to about 10Gbps with only 5 p-rules and then tapers off at about 5Gbps with 30 p-rules.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350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256-port, 200 mm2 baseline switching ASIC that can parse a 512-byte packet header,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Elmo consumes only 63.5% of header space even with 30 p-rules,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having 190 bytes for other protocols (e.g., in data-center networks, protocols take about 90 bytes).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939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Elmo’s primitives for bitmap-based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output-port selection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only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0.0515% in area costs. This cost is quite modest when compared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CONGA and Banzai schemes that consume an additional switch area of 2% and 12%, respectively.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1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And, with cloud providers (like Amazon, Google, and Microsoft)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hosting hundreds of thousands of tenants, each with tens to hundreds of such workloads, the number of distinct communications can exceed millions of groups.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3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 sheer scale of this</a:t>
            </a:r>
            <a:r>
              <a:rPr lang="en-US" b="0" baseline="0" dirty="0"/>
              <a:t> naturally suggest the use of native multicast, yet none of the data centers enable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5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it today.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6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</a:t>
            </a:r>
            <a:r>
              <a:rPr lang="en-US" baseline="0" dirty="0"/>
              <a:t> approaches to multicast are limited in one or more ways, making them infeasible for cloud deployments. For example,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30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8915-12D1-7044-B0B9-D44824ACC486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6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D4BF-C25A-114D-9AC7-5AA9AA5DDF62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1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8B-FA7A-1F41-9777-26EC213421B2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9822-F53C-8849-89C8-D3665C1BC4A4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2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827-59CC-574E-B52A-A8A95BF943C1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0DB7-9CBE-824B-B7A4-9C643041DB70}" type="datetime1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6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B117-A1B8-364F-8A7B-C919B9EEEAE0}" type="datetime1">
              <a:rPr lang="en-US" smtClean="0"/>
              <a:t>8/22/19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3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6569-035C-6A4A-A7BB-119C9C0E69CC}" type="datetime1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32C7-4233-E84B-9F02-49EDAF074B40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F1C-4EEE-3446-A2E7-73CDD390D78A}" type="datetime1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3A31-01A0-494F-8412-0D1D39CD013C}" type="datetime1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1220B-3CFE-F44E-A068-07B737C28A41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ferences.sigcomm.org/co-next/2013/program/p61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1016"/>
            <a:ext cx="10515600" cy="16964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Muhammad </a:t>
            </a:r>
            <a:r>
              <a:rPr lang="en-US" sz="3600" b="1" u="sng" dirty="0">
                <a:latin typeface="+mj-lt"/>
              </a:rPr>
              <a:t>Shahbaz</a:t>
            </a:r>
            <a:endParaRPr lang="en-US" sz="2800" baseline="30000" dirty="0">
              <a:latin typeface="+mj-lt"/>
            </a:endParaRPr>
          </a:p>
          <a:p>
            <a:r>
              <a:rPr lang="en-US" dirty="0">
                <a:latin typeface="+mj-lt"/>
              </a:rPr>
              <a:t>Lalith Suresh, Jennifer Rexford, Nick </a:t>
            </a:r>
            <a:r>
              <a:rPr lang="en-US" dirty="0" err="1">
                <a:latin typeface="+mj-lt"/>
              </a:rPr>
              <a:t>Feamster</a:t>
            </a:r>
            <a:r>
              <a:rPr lang="en-US" dirty="0">
                <a:latin typeface="+mj-lt"/>
              </a:rPr>
              <a:t>,  </a:t>
            </a:r>
          </a:p>
          <a:p>
            <a:r>
              <a:rPr lang="en-US" dirty="0">
                <a:latin typeface="+mj-lt"/>
              </a:rPr>
              <a:t>Ori </a:t>
            </a:r>
            <a:r>
              <a:rPr lang="en-US" dirty="0" err="1">
                <a:latin typeface="+mj-lt"/>
              </a:rPr>
              <a:t>Rottenstreich</a:t>
            </a:r>
            <a:r>
              <a:rPr lang="en-US" dirty="0">
                <a:latin typeface="+mj-lt"/>
              </a:rPr>
              <a:t>, and Mukesh Hira</a:t>
            </a:r>
            <a:endParaRPr lang="en-US" sz="2800" baseline="30000" dirty="0">
              <a:latin typeface="+mj-lt"/>
            </a:endParaRPr>
          </a:p>
        </p:txBody>
      </p:sp>
      <p:pic>
        <p:nvPicPr>
          <p:cNvPr id="13" name="Google Shape;112;p23">
            <a:extLst>
              <a:ext uri="{FF2B5EF4-FFF2-40B4-BE49-F238E27FC236}">
                <a16:creationId xmlns:a16="http://schemas.microsoft.com/office/drawing/2014/main" id="{5CB93CC8-B837-0144-86CF-90D80C626E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007" y="5749508"/>
            <a:ext cx="1784677" cy="63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36A689-226C-F841-8984-04DD46B69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435" y="4536913"/>
            <a:ext cx="2331720" cy="301752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6A4198A-4A5D-0C4B-B7F5-E1BFD2FD3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906" y="5715294"/>
            <a:ext cx="1973072" cy="676656"/>
          </a:xfrm>
          <a:prstGeom prst="rect">
            <a:avLst/>
          </a:prstGeom>
        </p:spPr>
      </p:pic>
      <p:pic>
        <p:nvPicPr>
          <p:cNvPr id="19" name="Picture 18" descr="vmware_logo.png">
            <a:extLst>
              <a:ext uri="{FF2B5EF4-FFF2-40B4-BE49-F238E27FC236}">
                <a16:creationId xmlns:a16="http://schemas.microsoft.com/office/drawing/2014/main" id="{26A711FE-1DC0-3440-A6EB-2BF0ECB1E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775" y="5847581"/>
            <a:ext cx="1606296" cy="4053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26AD4D7-CEEC-F247-A35C-3837573576A8}"/>
              </a:ext>
            </a:extLst>
          </p:cNvPr>
          <p:cNvSpPr/>
          <p:nvPr/>
        </p:nvSpPr>
        <p:spPr>
          <a:xfrm>
            <a:off x="9296727" y="5802083"/>
            <a:ext cx="811217" cy="506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75476D0-CC8E-4F43-9BA5-772E57342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3886" y="5639166"/>
            <a:ext cx="831850" cy="831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19A1E-B26F-0F46-93EF-16594AA5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6C7880-E2A3-7A47-95D8-5349FB15B4CA}"/>
              </a:ext>
            </a:extLst>
          </p:cNvPr>
          <p:cNvSpPr txBox="1">
            <a:spLocks/>
          </p:cNvSpPr>
          <p:nvPr/>
        </p:nvSpPr>
        <p:spPr>
          <a:xfrm>
            <a:off x="588335" y="405306"/>
            <a:ext cx="11015330" cy="240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E5F823-6E7D-8D43-B7E7-40DD508815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016" y="214651"/>
            <a:ext cx="2786160" cy="44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Restricted to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Unicast-based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Alternatives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047C93-92AB-CC47-BFC3-5E4AD5EFC27A}"/>
              </a:ext>
            </a:extLst>
          </p:cNvPr>
          <p:cNvCxnSpPr>
            <a:stCxn id="18" idx="0"/>
            <a:endCxn id="30" idx="2"/>
          </p:cNvCxnSpPr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1D11DC-5E29-A64D-B782-E2E793C35B3B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17737B02-4AB0-2C4B-8636-3AA606F8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5B843203-2A43-AF41-92E7-AFAABE24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5C129B2-FE86-AB45-8B08-F6755A9F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90C5086-AAFB-4749-B4AC-ABF10C92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034DC46-7DBC-444D-9DCD-D8EB7ACD124D}"/>
              </a:ext>
            </a:extLst>
          </p:cNvPr>
          <p:cNvCxnSpPr>
            <a:cxnSpLocks/>
            <a:stCxn id="18" idx="2"/>
            <a:endCxn id="58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23C100A-DE75-F849-B4FF-1FFF925B7C02}"/>
              </a:ext>
            </a:extLst>
          </p:cNvPr>
          <p:cNvCxnSpPr>
            <a:cxnSpLocks/>
            <a:stCxn id="18" idx="2"/>
            <a:endCxn id="59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3995D41-FE12-7746-A833-08CF531DF40F}"/>
              </a:ext>
            </a:extLst>
          </p:cNvPr>
          <p:cNvCxnSpPr>
            <a:cxnSpLocks/>
            <a:stCxn id="63" idx="0"/>
            <a:endCxn id="19" idx="2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A41140-9E6A-554D-BDE0-DD32C519B643}"/>
              </a:ext>
            </a:extLst>
          </p:cNvPr>
          <p:cNvCxnSpPr>
            <a:cxnSpLocks/>
            <a:stCxn id="64" idx="0"/>
            <a:endCxn id="19" idx="2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6E301BB-535B-4648-B633-280F20360C2E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A5EAAE-483E-F149-BE2A-B5E2FA3E5E6C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63DFAA9-9C5B-1C4E-BC35-EDE81370792F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5897F74-7BB8-B44F-B44D-91F320CF5D4D}"/>
              </a:ext>
            </a:extLst>
          </p:cNvPr>
          <p:cNvSpPr txBox="1"/>
          <p:nvPr/>
        </p:nvSpPr>
        <p:spPr>
          <a:xfrm>
            <a:off x="1431704" y="5579298"/>
            <a:ext cx="1711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BB95AA5E-6C82-FB47-B33F-2431C5ACD602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86" name="Graphic 85" descr="Close">
            <a:extLst>
              <a:ext uri="{FF2B5EF4-FFF2-40B4-BE49-F238E27FC236}">
                <a16:creationId xmlns:a16="http://schemas.microsoft.com/office/drawing/2014/main" id="{F1067AED-8691-924A-A2D5-490CE970A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4520" y="5631314"/>
            <a:ext cx="963581" cy="9635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49CD8-2AE1-0A4C-B9FE-240B4418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4" grpId="0" animBg="1"/>
      <p:bldP spid="79" grpId="0" animBg="1"/>
      <p:bldP spid="81" grpId="0" animBg="1"/>
      <p:bldP spid="83" grpId="0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Restricted to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Unicast-based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Alternatives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047C93-92AB-CC47-BFC3-5E4AD5EFC27A}"/>
              </a:ext>
            </a:extLst>
          </p:cNvPr>
          <p:cNvCxnSpPr>
            <a:stCxn id="18" idx="0"/>
            <a:endCxn id="30" idx="2"/>
          </p:cNvCxnSpPr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1D11DC-5E29-A64D-B782-E2E793C35B3B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17737B02-4AB0-2C4B-8636-3AA606F8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5B843203-2A43-AF41-92E7-AFAABE24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5C129B2-FE86-AB45-8B08-F6755A9F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90C5086-AAFB-4749-B4AC-ABF10C92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034DC46-7DBC-444D-9DCD-D8EB7ACD124D}"/>
              </a:ext>
            </a:extLst>
          </p:cNvPr>
          <p:cNvCxnSpPr>
            <a:cxnSpLocks/>
            <a:stCxn id="18" idx="2"/>
            <a:endCxn id="58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10160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23C100A-DE75-F849-B4FF-1FFF925B7C02}"/>
              </a:ext>
            </a:extLst>
          </p:cNvPr>
          <p:cNvCxnSpPr>
            <a:cxnSpLocks/>
            <a:stCxn id="18" idx="2"/>
            <a:endCxn id="59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3995D41-FE12-7746-A833-08CF531DF40F}"/>
              </a:ext>
            </a:extLst>
          </p:cNvPr>
          <p:cNvCxnSpPr>
            <a:cxnSpLocks/>
            <a:stCxn id="63" idx="0"/>
            <a:endCxn id="19" idx="2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A41140-9E6A-554D-BDE0-DD32C519B643}"/>
              </a:ext>
            </a:extLst>
          </p:cNvPr>
          <p:cNvCxnSpPr>
            <a:cxnSpLocks/>
            <a:stCxn id="64" idx="0"/>
            <a:endCxn id="19" idx="2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E4BB594-F746-A34F-BDF2-898CA31B55C8}"/>
              </a:ext>
            </a:extLst>
          </p:cNvPr>
          <p:cNvSpPr txBox="1"/>
          <p:nvPr/>
        </p:nvSpPr>
        <p:spPr>
          <a:xfrm>
            <a:off x="5322615" y="4209519"/>
            <a:ext cx="154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Traffic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500BB68-E8AD-6546-8F29-2F971BFE81D1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501D75-AB41-0F44-9911-9129D7F950B7}"/>
              </a:ext>
            </a:extLst>
          </p:cNvPr>
          <p:cNvSpPr txBox="1"/>
          <p:nvPr/>
        </p:nvSpPr>
        <p:spPr>
          <a:xfrm>
            <a:off x="1431704" y="5579298"/>
            <a:ext cx="1711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A93972-1B7A-BD46-AADA-FC25613334F7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723892-E89F-0A45-83AB-16D3939F528A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C03D31-C05A-E243-8B29-87B1BC329DB4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pic>
        <p:nvPicPr>
          <p:cNvPr id="28" name="Graphic 27" descr="Close">
            <a:extLst>
              <a:ext uri="{FF2B5EF4-FFF2-40B4-BE49-F238E27FC236}">
                <a16:creationId xmlns:a16="http://schemas.microsoft.com/office/drawing/2014/main" id="{9C8F8EF3-8A54-5147-9FD7-AE616D992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4520" y="5631314"/>
            <a:ext cx="963581" cy="9635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8D74-DA8D-1548-A19B-62DB04C8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91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the Cloud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047C93-92AB-CC47-BFC3-5E4AD5EFC27A}"/>
              </a:ext>
            </a:extLst>
          </p:cNvPr>
          <p:cNvCxnSpPr>
            <a:stCxn id="18" idx="0"/>
            <a:endCxn id="30" idx="2"/>
          </p:cNvCxnSpPr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1D11DC-5E29-A64D-B782-E2E793C35B3B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17737B02-4AB0-2C4B-8636-3AA606F8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5B843203-2A43-AF41-92E7-AFAABE24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5C129B2-FE86-AB45-8B08-F6755A9F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90C5086-AAFB-4749-B4AC-ABF10C92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034DC46-7DBC-444D-9DCD-D8EB7ACD124D}"/>
              </a:ext>
            </a:extLst>
          </p:cNvPr>
          <p:cNvCxnSpPr>
            <a:cxnSpLocks/>
            <a:stCxn id="18" idx="2"/>
            <a:endCxn id="58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23C100A-DE75-F849-B4FF-1FFF925B7C02}"/>
              </a:ext>
            </a:extLst>
          </p:cNvPr>
          <p:cNvCxnSpPr>
            <a:cxnSpLocks/>
            <a:stCxn id="18" idx="2"/>
            <a:endCxn id="59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3995D41-FE12-7746-A833-08CF531DF40F}"/>
              </a:ext>
            </a:extLst>
          </p:cNvPr>
          <p:cNvCxnSpPr>
            <a:cxnSpLocks/>
            <a:stCxn id="63" idx="0"/>
            <a:endCxn id="19" idx="2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A41140-9E6A-554D-BDE0-DD32C519B643}"/>
              </a:ext>
            </a:extLst>
          </p:cNvPr>
          <p:cNvCxnSpPr>
            <a:cxnSpLocks/>
            <a:stCxn id="64" idx="0"/>
            <a:endCxn id="19" idx="2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BB95AA5E-6C82-FB47-B33F-2431C5ACD602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5A916-8FD6-294B-8C45-5BE58CAC9896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BC4350-BBEE-3D4A-B63F-C049B0787F06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427A23-3B18-744C-82F1-B3755FF4D2B8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DA45F-F4BF-F744-8770-6762FE06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4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the Cloud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10160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FBFD8C7-6437-0E4E-9623-B57B3EA1CB1C}"/>
              </a:ext>
            </a:extLst>
          </p:cNvPr>
          <p:cNvSpPr txBox="1"/>
          <p:nvPr/>
        </p:nvSpPr>
        <p:spPr>
          <a:xfrm>
            <a:off x="5322615" y="4209519"/>
            <a:ext cx="154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Traffic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75328-C63F-D94B-8487-D4CF4FDC0AF8}"/>
              </a:ext>
            </a:extLst>
          </p:cNvPr>
          <p:cNvSpPr txBox="1"/>
          <p:nvPr/>
        </p:nvSpPr>
        <p:spPr>
          <a:xfrm>
            <a:off x="1431704" y="5579298"/>
            <a:ext cx="1711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D45BE-27BE-6543-AB48-5F05E49E1B9D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F9A61B-A046-B349-AF0A-FAD91326D10C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E0314B-167D-A540-8125-DF24833D5FB3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pic>
        <p:nvPicPr>
          <p:cNvPr id="48" name="Graphic 47" descr="Close">
            <a:extLst>
              <a:ext uri="{FF2B5EF4-FFF2-40B4-BE49-F238E27FC236}">
                <a16:creationId xmlns:a16="http://schemas.microsoft.com/office/drawing/2014/main" id="{ED376357-C39D-EA45-8623-DCC11ABA9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4520" y="5631314"/>
            <a:ext cx="963581" cy="9635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34CC3-C37E-A843-A24E-D9E6618D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3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the Cloud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3EE987-3768-EC49-B422-C800995EF359}"/>
              </a:ext>
            </a:extLst>
          </p:cNvPr>
          <p:cNvCxnSpPr>
            <a:cxnSpLocks/>
            <a:stCxn id="3" idx="2"/>
            <a:endCxn id="30" idx="0"/>
          </p:cNvCxnSpPr>
          <p:nvPr/>
        </p:nvCxnSpPr>
        <p:spPr>
          <a:xfrm>
            <a:off x="6096000" y="2372059"/>
            <a:ext cx="0" cy="84246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A12A56-6A18-F949-BBF7-E4EE25D8FD16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 flipH="1">
            <a:off x="4184072" y="2372059"/>
            <a:ext cx="1911928" cy="1854692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CB7B88-71E4-774D-A649-23B4DCD4F990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0" y="2372059"/>
            <a:ext cx="1911929" cy="1854693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7F841D25-1C1E-FD48-BB41-617E35FBB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8102" y="1367042"/>
            <a:ext cx="1290566" cy="1290566"/>
          </a:xfrm>
          <a:prstGeom prst="rect">
            <a:avLst/>
          </a:prstGeom>
        </p:spPr>
      </p:pic>
      <p:pic>
        <p:nvPicPr>
          <p:cNvPr id="32" name="Graphic 31" descr="Close">
            <a:extLst>
              <a:ext uri="{FF2B5EF4-FFF2-40B4-BE49-F238E27FC236}">
                <a16:creationId xmlns:a16="http://schemas.microsoft.com/office/drawing/2014/main" id="{DF935E78-7E5D-2342-816F-4A08DFCAB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8148" y="3201596"/>
            <a:ext cx="821725" cy="82172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F0E3A736-DE7D-854A-8A33-B333502DC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3506" y="4182462"/>
            <a:ext cx="821725" cy="82172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0DDFE76-85E3-D84C-8DED-1418B2F7F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0077" y="4182463"/>
            <a:ext cx="821725" cy="8217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AC436DE-E38D-B14E-8918-A652315EE558}"/>
              </a:ext>
            </a:extLst>
          </p:cNvPr>
          <p:cNvSpPr txBox="1"/>
          <p:nvPr/>
        </p:nvSpPr>
        <p:spPr>
          <a:xfrm>
            <a:off x="7313048" y="2449576"/>
            <a:ext cx="472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Excessive control churn 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j-lt"/>
              </a:rPr>
              <a:t>due to membership and topology changes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B894E5-F1CF-9A46-87B0-9774DA94FFC4}"/>
              </a:ext>
            </a:extLst>
          </p:cNvPr>
          <p:cNvSpPr txBox="1"/>
          <p:nvPr/>
        </p:nvSpPr>
        <p:spPr>
          <a:xfrm>
            <a:off x="3874812" y="1173883"/>
            <a:ext cx="321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 overhead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10160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FBFD8C7-6437-0E4E-9623-B57B3EA1CB1C}"/>
              </a:ext>
            </a:extLst>
          </p:cNvPr>
          <p:cNvSpPr txBox="1"/>
          <p:nvPr/>
        </p:nvSpPr>
        <p:spPr>
          <a:xfrm>
            <a:off x="5322615" y="4209519"/>
            <a:ext cx="154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Traffic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75328-C63F-D94B-8487-D4CF4FDC0AF8}"/>
              </a:ext>
            </a:extLst>
          </p:cNvPr>
          <p:cNvSpPr txBox="1"/>
          <p:nvPr/>
        </p:nvSpPr>
        <p:spPr>
          <a:xfrm>
            <a:off x="1431704" y="5579298"/>
            <a:ext cx="1711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7033E6-EAFD-C741-A670-4B7D04FA49CC}"/>
              </a:ext>
            </a:extLst>
          </p:cNvPr>
          <p:cNvSpPr txBox="1"/>
          <p:nvPr/>
        </p:nvSpPr>
        <p:spPr>
          <a:xfrm>
            <a:off x="8717131" y="4331714"/>
            <a:ext cx="3266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Limited group entries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D45BE-27BE-6543-AB48-5F05E49E1B9D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F9A61B-A046-B349-AF0A-FAD91326D10C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E0314B-167D-A540-8125-DF24833D5FB3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pic>
        <p:nvPicPr>
          <p:cNvPr id="48" name="Graphic 47" descr="Close">
            <a:extLst>
              <a:ext uri="{FF2B5EF4-FFF2-40B4-BE49-F238E27FC236}">
                <a16:creationId xmlns:a16="http://schemas.microsoft.com/office/drawing/2014/main" id="{ED376357-C39D-EA45-8623-DCC11ABA9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4520" y="5631314"/>
            <a:ext cx="963581" cy="9635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0960A-3F59-7D48-935C-FE3019EB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the Cloud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3EE987-3768-EC49-B422-C800995EF359}"/>
              </a:ext>
            </a:extLst>
          </p:cNvPr>
          <p:cNvCxnSpPr>
            <a:cxnSpLocks/>
            <a:stCxn id="3" idx="2"/>
            <a:endCxn id="30" idx="0"/>
          </p:cNvCxnSpPr>
          <p:nvPr/>
        </p:nvCxnSpPr>
        <p:spPr>
          <a:xfrm>
            <a:off x="6096000" y="2372059"/>
            <a:ext cx="0" cy="84246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A12A56-6A18-F949-BBF7-E4EE25D8FD16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 flipH="1">
            <a:off x="4184072" y="2372059"/>
            <a:ext cx="1911928" cy="1854692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CB7B88-71E4-774D-A649-23B4DCD4F990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0" y="2372059"/>
            <a:ext cx="1911929" cy="1854693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7F841D25-1C1E-FD48-BB41-617E35FBB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8102" y="1367042"/>
            <a:ext cx="1290566" cy="1290566"/>
          </a:xfrm>
          <a:prstGeom prst="rect">
            <a:avLst/>
          </a:prstGeom>
        </p:spPr>
      </p:pic>
      <p:pic>
        <p:nvPicPr>
          <p:cNvPr id="32" name="Graphic 31" descr="Close">
            <a:extLst>
              <a:ext uri="{FF2B5EF4-FFF2-40B4-BE49-F238E27FC236}">
                <a16:creationId xmlns:a16="http://schemas.microsoft.com/office/drawing/2014/main" id="{DF935E78-7E5D-2342-816F-4A08DFCAB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8148" y="3201596"/>
            <a:ext cx="821725" cy="82172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F0E3A736-DE7D-854A-8A33-B333502DC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3506" y="4182462"/>
            <a:ext cx="821725" cy="82172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0DDFE76-85E3-D84C-8DED-1418B2F7F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0077" y="4182463"/>
            <a:ext cx="821725" cy="8217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AC436DE-E38D-B14E-8918-A652315EE558}"/>
              </a:ext>
            </a:extLst>
          </p:cNvPr>
          <p:cNvSpPr txBox="1"/>
          <p:nvPr/>
        </p:nvSpPr>
        <p:spPr>
          <a:xfrm>
            <a:off x="7313048" y="2449576"/>
            <a:ext cx="472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Excessive control churn 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j-lt"/>
              </a:rPr>
              <a:t>due to membership and topology changes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B894E5-F1CF-9A46-87B0-9774DA94FFC4}"/>
              </a:ext>
            </a:extLst>
          </p:cNvPr>
          <p:cNvSpPr txBox="1"/>
          <p:nvPr/>
        </p:nvSpPr>
        <p:spPr>
          <a:xfrm>
            <a:off x="3874812" y="1173883"/>
            <a:ext cx="321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 overhead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10160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FBFD8C7-6437-0E4E-9623-B57B3EA1CB1C}"/>
              </a:ext>
            </a:extLst>
          </p:cNvPr>
          <p:cNvSpPr txBox="1"/>
          <p:nvPr/>
        </p:nvSpPr>
        <p:spPr>
          <a:xfrm>
            <a:off x="5322615" y="4209519"/>
            <a:ext cx="154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Traffic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75328-C63F-D94B-8487-D4CF4FDC0AF8}"/>
              </a:ext>
            </a:extLst>
          </p:cNvPr>
          <p:cNvSpPr txBox="1"/>
          <p:nvPr/>
        </p:nvSpPr>
        <p:spPr>
          <a:xfrm>
            <a:off x="1431704" y="5579298"/>
            <a:ext cx="1711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7033E6-EAFD-C741-A670-4B7D04FA49CC}"/>
              </a:ext>
            </a:extLst>
          </p:cNvPr>
          <p:cNvSpPr txBox="1"/>
          <p:nvPr/>
        </p:nvSpPr>
        <p:spPr>
          <a:xfrm>
            <a:off x="8717131" y="4331714"/>
            <a:ext cx="3266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Limited group entries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A658803-03FA-5A41-A9D0-3C14BA3752FF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C01469-ECA6-0847-AA87-C25148372B57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ABD24A-76F8-5745-B251-B8B6A8FC5D02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pic>
        <p:nvPicPr>
          <p:cNvPr id="48" name="Graphic 47" descr="Close">
            <a:extLst>
              <a:ext uri="{FF2B5EF4-FFF2-40B4-BE49-F238E27FC236}">
                <a16:creationId xmlns:a16="http://schemas.microsoft.com/office/drawing/2014/main" id="{ED376357-C39D-EA45-8623-DCC11ABA9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4520" y="5631314"/>
            <a:ext cx="963581" cy="96358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394569-6165-004D-97C8-50EDC1914031}"/>
              </a:ext>
            </a:extLst>
          </p:cNvPr>
          <p:cNvSpPr/>
          <p:nvPr/>
        </p:nvSpPr>
        <p:spPr>
          <a:xfrm>
            <a:off x="441754" y="1173883"/>
            <a:ext cx="11552739" cy="5568111"/>
          </a:xfrm>
          <a:prstGeom prst="roundRect">
            <a:avLst>
              <a:gd name="adj" fmla="val 2451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4AAF3-A371-F742-8A4D-679245E90F3B}"/>
              </a:ext>
            </a:extLst>
          </p:cNvPr>
          <p:cNvSpPr txBox="1"/>
          <p:nvPr/>
        </p:nvSpPr>
        <p:spPr>
          <a:xfrm>
            <a:off x="244762" y="2739877"/>
            <a:ext cx="1170247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Need a scheme that </a:t>
            </a:r>
            <a:r>
              <a:rPr lang="en-US" sz="4000" b="1" u="sng" dirty="0">
                <a:latin typeface="+mj-lt"/>
              </a:rPr>
              <a:t>scales</a:t>
            </a:r>
            <a:r>
              <a:rPr lang="en-US" sz="4000" dirty="0">
                <a:latin typeface="+mj-lt"/>
              </a:rPr>
              <a:t> to millions of groups </a:t>
            </a:r>
          </a:p>
          <a:p>
            <a:pPr algn="ctr"/>
            <a:r>
              <a:rPr lang="en-US" sz="4000" b="1" u="sng" dirty="0">
                <a:latin typeface="+mj-lt"/>
              </a:rPr>
              <a:t>without</a:t>
            </a:r>
            <a:endParaRPr lang="en-US" sz="4000" u="sng" dirty="0">
              <a:latin typeface="+mj-lt"/>
            </a:endParaRPr>
          </a:p>
          <a:p>
            <a:pPr algn="ctr"/>
            <a:r>
              <a:rPr lang="en-US" sz="4000" dirty="0">
                <a:latin typeface="+mj-lt"/>
              </a:rPr>
              <a:t>excessive control, end-host CPU, and traffic </a:t>
            </a:r>
            <a:r>
              <a:rPr lang="en-US" sz="4000" b="1" u="sng" dirty="0">
                <a:latin typeface="+mj-lt"/>
              </a:rPr>
              <a:t>overheads</a:t>
            </a:r>
            <a:r>
              <a:rPr lang="en-US" sz="4000" b="1" dirty="0">
                <a:latin typeface="+mj-lt"/>
              </a:rPr>
              <a:t>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99963-E301-9B4D-9F47-61CDE9AE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Proposal: Source Routed Multicast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2E01D54-1B57-1E49-8447-E8EADF6EB86E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952FBE-CAD0-0843-AC70-7F6B16877A80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87DAC3-EFFF-4642-AC04-C0D502B6D73A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781F1-2D10-6E47-883F-8A3DD258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52" grpId="0" animBg="1"/>
      <p:bldP spid="53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Proposal: Source Routed Multicast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8F9E890-E4EA-3B4A-9DBA-660135A69109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59CC9C-5A13-6A45-A5A7-A44AE0BB018C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21398A-46E8-3D4F-9383-08CAA5A483C1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494C65-73AD-174D-8D4D-469F6FA03BED}"/>
              </a:ext>
            </a:extLst>
          </p:cNvPr>
          <p:cNvGrpSpPr/>
          <p:nvPr/>
        </p:nvGrpSpPr>
        <p:grpSpPr>
          <a:xfrm>
            <a:off x="2571387" y="5394478"/>
            <a:ext cx="921230" cy="219543"/>
            <a:chOff x="1523795" y="5387658"/>
            <a:chExt cx="614153" cy="14636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083BCE-9C2E-684C-A584-05C6FC0BBD1D}"/>
                </a:ext>
              </a:extLst>
            </p:cNvPr>
            <p:cNvSpPr/>
            <p:nvPr/>
          </p:nvSpPr>
          <p:spPr>
            <a:xfrm>
              <a:off x="1639853" y="5387659"/>
              <a:ext cx="498095" cy="146361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792F7B-7E0A-DF4E-AA54-66E8F5C42D9B}"/>
                </a:ext>
              </a:extLst>
            </p:cNvPr>
            <p:cNvSpPr/>
            <p:nvPr/>
          </p:nvSpPr>
          <p:spPr>
            <a:xfrm flipH="1">
              <a:off x="1523795" y="5387658"/>
              <a:ext cx="161687" cy="146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3EB9BF-9A7C-B64F-96E0-04364DE1F0DE}"/>
              </a:ext>
            </a:extLst>
          </p:cNvPr>
          <p:cNvGrpSpPr/>
          <p:nvPr/>
        </p:nvGrpSpPr>
        <p:grpSpPr>
          <a:xfrm>
            <a:off x="3706351" y="4664409"/>
            <a:ext cx="921230" cy="219543"/>
            <a:chOff x="1523795" y="5387658"/>
            <a:chExt cx="614153" cy="1463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CC2242-D583-E84F-9811-06BF3840C4DC}"/>
                </a:ext>
              </a:extLst>
            </p:cNvPr>
            <p:cNvSpPr/>
            <p:nvPr/>
          </p:nvSpPr>
          <p:spPr>
            <a:xfrm>
              <a:off x="1639853" y="5387659"/>
              <a:ext cx="498095" cy="146361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EA7E06E-682F-864A-B79E-82858A50C531}"/>
                </a:ext>
              </a:extLst>
            </p:cNvPr>
            <p:cNvSpPr/>
            <p:nvPr/>
          </p:nvSpPr>
          <p:spPr>
            <a:xfrm flipH="1">
              <a:off x="1523795" y="5387658"/>
              <a:ext cx="161687" cy="146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4C57A9A-488C-994C-9A8E-2354C412F40F}"/>
              </a:ext>
            </a:extLst>
          </p:cNvPr>
          <p:cNvGrpSpPr/>
          <p:nvPr/>
        </p:nvGrpSpPr>
        <p:grpSpPr>
          <a:xfrm>
            <a:off x="3706351" y="4666222"/>
            <a:ext cx="921230" cy="219543"/>
            <a:chOff x="1523795" y="5387658"/>
            <a:chExt cx="614153" cy="14636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8F5085C-51F1-6842-AC76-003299EB08AC}"/>
                </a:ext>
              </a:extLst>
            </p:cNvPr>
            <p:cNvSpPr/>
            <p:nvPr/>
          </p:nvSpPr>
          <p:spPr>
            <a:xfrm>
              <a:off x="1639853" y="5387659"/>
              <a:ext cx="498095" cy="146361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C91A5A0-45F2-804F-BFE6-8A8D7D992565}"/>
                </a:ext>
              </a:extLst>
            </p:cNvPr>
            <p:cNvSpPr/>
            <p:nvPr/>
          </p:nvSpPr>
          <p:spPr>
            <a:xfrm flipH="1">
              <a:off x="1523795" y="5387658"/>
              <a:ext cx="161687" cy="146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0F4A5F3-6E58-124A-AE25-00E6A255269E}"/>
              </a:ext>
            </a:extLst>
          </p:cNvPr>
          <p:cNvGrpSpPr/>
          <p:nvPr/>
        </p:nvGrpSpPr>
        <p:grpSpPr>
          <a:xfrm>
            <a:off x="7604648" y="4666223"/>
            <a:ext cx="921230" cy="219543"/>
            <a:chOff x="1523795" y="5387658"/>
            <a:chExt cx="614153" cy="14636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62E8918-31AE-B443-97D2-D2A9F7295A7E}"/>
                </a:ext>
              </a:extLst>
            </p:cNvPr>
            <p:cNvSpPr/>
            <p:nvPr/>
          </p:nvSpPr>
          <p:spPr>
            <a:xfrm>
              <a:off x="1639853" y="5387659"/>
              <a:ext cx="498095" cy="146361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95AA441-E679-744F-A7D6-82B87A046418}"/>
                </a:ext>
              </a:extLst>
            </p:cNvPr>
            <p:cNvSpPr/>
            <p:nvPr/>
          </p:nvSpPr>
          <p:spPr>
            <a:xfrm flipH="1">
              <a:off x="1523795" y="5387658"/>
              <a:ext cx="161687" cy="146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C0794-D688-C74B-9F3C-F193EA10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0.09284 -0.105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3 L 0.07539 0.0865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428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0.00046 C 0.05859 -0.07454 0.11276 -0.14931 0.16549 -0.14885 C 0.21836 -0.14861 0.26979 -0.07315 0.32122 0.00254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73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0.0651 0.0837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1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Proposal: Source Routed Multicast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2E01D54-1B57-1E49-8447-E8EADF6EB86E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952FBE-CAD0-0843-AC70-7F6B16877A80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87DAC3-EFFF-4642-AC04-C0D502B6D73A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6328D5-F33C-AC45-91AA-20766BDE1041}"/>
              </a:ext>
            </a:extLst>
          </p:cNvPr>
          <p:cNvSpPr txBox="1"/>
          <p:nvPr/>
        </p:nvSpPr>
        <p:spPr>
          <a:xfrm>
            <a:off x="52983" y="5616649"/>
            <a:ext cx="3162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Negligible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processing overhead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65D508-F5EC-1A47-9C11-5BEFE1D87218}"/>
              </a:ext>
            </a:extLst>
          </p:cNvPr>
          <p:cNvSpPr txBox="1"/>
          <p:nvPr/>
        </p:nvSpPr>
        <p:spPr>
          <a:xfrm>
            <a:off x="5356991" y="4154099"/>
            <a:ext cx="154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 traffic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overhead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D8C268-7BD2-8442-8643-5E634F615984}"/>
              </a:ext>
            </a:extLst>
          </p:cNvPr>
          <p:cNvSpPr txBox="1"/>
          <p:nvPr/>
        </p:nvSpPr>
        <p:spPr>
          <a:xfrm>
            <a:off x="8606330" y="4154098"/>
            <a:ext cx="2949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 group entries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needed</a:t>
            </a:r>
          </a:p>
        </p:txBody>
      </p:sp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EB6CDBC4-70D3-D547-8119-A1BC3FE74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5836" y="2955422"/>
            <a:ext cx="1149077" cy="114907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30805F2-3026-2440-B691-369A785DBAC7}"/>
              </a:ext>
            </a:extLst>
          </p:cNvPr>
          <p:cNvSpPr txBox="1"/>
          <p:nvPr/>
        </p:nvSpPr>
        <p:spPr>
          <a:xfrm>
            <a:off x="6678651" y="2372059"/>
            <a:ext cx="346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Minimal control churn</a:t>
            </a:r>
          </a:p>
        </p:txBody>
      </p:sp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65122AC-1550-2D49-AE64-D00E11D91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8364" y="1224374"/>
            <a:ext cx="1262702" cy="12627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DB6C1D7-8DAA-8946-A0AB-01C68FAB6248}"/>
              </a:ext>
            </a:extLst>
          </p:cNvPr>
          <p:cNvSpPr txBox="1"/>
          <p:nvPr/>
        </p:nvSpPr>
        <p:spPr>
          <a:xfrm>
            <a:off x="3211534" y="1148835"/>
            <a:ext cx="498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Little processing overhead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CE36A6-DFF3-364F-B1F6-3BB4AA7B39E0}"/>
              </a:ext>
            </a:extLst>
          </p:cNvPr>
          <p:cNvCxnSpPr>
            <a:stCxn id="3" idx="2"/>
            <a:endCxn id="30" idx="0"/>
          </p:cNvCxnSpPr>
          <p:nvPr/>
        </p:nvCxnSpPr>
        <p:spPr>
          <a:xfrm>
            <a:off x="6096000" y="2372059"/>
            <a:ext cx="0" cy="842460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5C3F56-131E-8B4D-B2B0-E697C093F151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 flipH="1">
            <a:off x="4184072" y="2372059"/>
            <a:ext cx="1911928" cy="1854692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E28AD6B-4117-964D-A960-64F41524074E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0" y="2372059"/>
            <a:ext cx="1911929" cy="1854693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Checkmark">
            <a:extLst>
              <a:ext uri="{FF2B5EF4-FFF2-40B4-BE49-F238E27FC236}">
                <a16:creationId xmlns:a16="http://schemas.microsoft.com/office/drawing/2014/main" id="{E4FAAE5E-8939-1A4B-8379-44CEFE7F4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8176" y="3905658"/>
            <a:ext cx="1149077" cy="1149077"/>
          </a:xfrm>
          <a:prstGeom prst="rect">
            <a:avLst/>
          </a:prstGeom>
        </p:spPr>
      </p:pic>
      <p:pic>
        <p:nvPicPr>
          <p:cNvPr id="47" name="Graphic 46" descr="Checkmark">
            <a:extLst>
              <a:ext uri="{FF2B5EF4-FFF2-40B4-BE49-F238E27FC236}">
                <a16:creationId xmlns:a16="http://schemas.microsoft.com/office/drawing/2014/main" id="{3D11FCE4-8D39-0945-BC15-BCB2DAFA4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2033" y="3920100"/>
            <a:ext cx="1149077" cy="114907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A5855B8-7006-4949-81CC-E3C04257315E}"/>
              </a:ext>
            </a:extLst>
          </p:cNvPr>
          <p:cNvCxnSpPr>
            <a:cxnSpLocks/>
            <a:stCxn id="3" idx="2"/>
            <a:endCxn id="25" idx="0"/>
          </p:cNvCxnSpPr>
          <p:nvPr/>
        </p:nvCxnSpPr>
        <p:spPr>
          <a:xfrm flipH="1">
            <a:off x="3556311" y="2372059"/>
            <a:ext cx="2539689" cy="3101520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F2B0DF-94D9-734C-AE56-CAEF6BA64AE6}"/>
              </a:ext>
            </a:extLst>
          </p:cNvPr>
          <p:cNvCxnSpPr>
            <a:cxnSpLocks/>
            <a:stCxn id="3" idx="2"/>
            <a:endCxn id="26" idx="0"/>
          </p:cNvCxnSpPr>
          <p:nvPr/>
        </p:nvCxnSpPr>
        <p:spPr>
          <a:xfrm flipH="1">
            <a:off x="4854405" y="2372059"/>
            <a:ext cx="1241595" cy="3101520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2CCA607-2DB0-094A-A068-BEB4BB9C191D}"/>
              </a:ext>
            </a:extLst>
          </p:cNvPr>
          <p:cNvCxnSpPr>
            <a:cxnSpLocks/>
            <a:stCxn id="3" idx="2"/>
            <a:endCxn id="28" idx="0"/>
          </p:cNvCxnSpPr>
          <p:nvPr/>
        </p:nvCxnSpPr>
        <p:spPr>
          <a:xfrm>
            <a:off x="6096000" y="2372059"/>
            <a:ext cx="2539691" cy="3101520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DE8A9C5-35D0-8344-855A-291D95228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8197" y="5616649"/>
            <a:ext cx="876226" cy="8762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EDC6D-CEA3-D443-A961-4F60EBAF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Naïve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Source Routed Multicast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[Ports 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</a:t>
            </a:r>
            <a:r>
              <a:rPr lang="en-US" sz="2800" b="1" dirty="0">
                <a:latin typeface="+mj-lt"/>
              </a:rPr>
              <a:t>multicast group </a:t>
            </a:r>
            <a:r>
              <a:rPr lang="en-US" sz="2800" dirty="0">
                <a:latin typeface="+mj-lt"/>
              </a:rPr>
              <a:t>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5BAB5C-919E-CD43-882D-CA1AED172BDD}"/>
              </a:ext>
            </a:extLst>
          </p:cNvPr>
          <p:cNvSpPr txBox="1"/>
          <p:nvPr/>
        </p:nvSpPr>
        <p:spPr>
          <a:xfrm>
            <a:off x="6629559" y="1251347"/>
            <a:ext cx="35234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For a data center with: 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+mj-lt"/>
              </a:rPr>
              <a:t>1000</a:t>
            </a:r>
            <a:r>
              <a:rPr lang="en-US" sz="2800" dirty="0">
                <a:latin typeface="+mj-lt"/>
              </a:rPr>
              <a:t> switches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+mj-lt"/>
              </a:rPr>
              <a:t>48 ports</a:t>
            </a:r>
            <a:r>
              <a:rPr lang="en-US" sz="2800" dirty="0">
                <a:latin typeface="+mj-lt"/>
              </a:rPr>
              <a:t> per switch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C434C-CA3B-FD41-B762-E4ACD76EB590}"/>
              </a:ext>
            </a:extLst>
          </p:cNvPr>
          <p:cNvSpPr/>
          <p:nvPr/>
        </p:nvSpPr>
        <p:spPr>
          <a:xfrm>
            <a:off x="838200" y="3023473"/>
            <a:ext cx="4368797" cy="54899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49C39A-361F-7046-8988-BE35ECA85E91}"/>
              </a:ext>
            </a:extLst>
          </p:cNvPr>
          <p:cNvSpPr txBox="1"/>
          <p:nvPr/>
        </p:nvSpPr>
        <p:spPr>
          <a:xfrm>
            <a:off x="6592434" y="3012719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</a:rPr>
              <a:t>O(30)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bytes per switch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93173B-CA49-E146-AD01-FB7786C92FA3}"/>
              </a:ext>
            </a:extLst>
          </p:cNvPr>
          <p:cNvSpPr txBox="1"/>
          <p:nvPr/>
        </p:nvSpPr>
        <p:spPr>
          <a:xfrm>
            <a:off x="6107079" y="4541240"/>
            <a:ext cx="539660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</a:rPr>
              <a:t>O(30,000)</a:t>
            </a:r>
            <a:r>
              <a:rPr lang="en-US" sz="4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bytes header</a:t>
            </a:r>
          </a:p>
          <a:p>
            <a:pPr algn="ctr"/>
            <a:r>
              <a:rPr lang="en-US" sz="2800" dirty="0">
                <a:latin typeface="+mj-lt"/>
              </a:rPr>
              <a:t>for a group spanning 1000 switches</a:t>
            </a:r>
          </a:p>
        </p:txBody>
      </p:sp>
      <p:pic>
        <p:nvPicPr>
          <p:cNvPr id="44" name="Graphic 43" descr="Arrow: Straight">
            <a:extLst>
              <a:ext uri="{FF2B5EF4-FFF2-40B4-BE49-F238E27FC236}">
                <a16:creationId xmlns:a16="http://schemas.microsoft.com/office/drawing/2014/main" id="{9AF24885-2199-D146-A366-4157FC46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483857" y="2840768"/>
            <a:ext cx="914400" cy="914400"/>
          </a:xfrm>
          <a:prstGeom prst="rect">
            <a:avLst/>
          </a:prstGeom>
        </p:spPr>
      </p:pic>
      <p:pic>
        <p:nvPicPr>
          <p:cNvPr id="54" name="Graphic 53" descr="Arrow: Slight curve">
            <a:extLst>
              <a:ext uri="{FF2B5EF4-FFF2-40B4-BE49-F238E27FC236}">
                <a16:creationId xmlns:a16="http://schemas.microsoft.com/office/drawing/2014/main" id="{38A925BB-4835-B64C-B0D7-08D1AD1D5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9294" y="4541240"/>
            <a:ext cx="914400" cy="9144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1849AF8-E5B4-E544-8CE3-2480A0A45F8B}"/>
              </a:ext>
            </a:extLst>
          </p:cNvPr>
          <p:cNvSpPr txBox="1"/>
          <p:nvPr/>
        </p:nvSpPr>
        <p:spPr>
          <a:xfrm>
            <a:off x="799717" y="5570825"/>
            <a:ext cx="4491486" cy="92333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20x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 the packet size!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0233E8-95AD-0D48-989E-9752547A611F}"/>
              </a:ext>
            </a:extLst>
          </p:cNvPr>
          <p:cNvSpPr txBox="1"/>
          <p:nvPr/>
        </p:nvSpPr>
        <p:spPr>
          <a:xfrm>
            <a:off x="999066" y="353594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3: [.. .. ..]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B526E0-6FAC-364B-9B2B-17C0DF0FDA2C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F8E08E-610A-9B43-A44E-BF8A216B95F4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84FEE-B87F-8F41-8C15-D13B6BD4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" grpId="0"/>
      <p:bldP spid="14" grpId="0"/>
      <p:bldP spid="30" grpId="0"/>
      <p:bldP spid="33" grpId="0"/>
      <p:bldP spid="35" grpId="0" animBg="1"/>
      <p:bldP spid="36" grpId="0"/>
      <p:bldP spid="37" grpId="0"/>
      <p:bldP spid="55" grpId="0" animBg="1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335" y="405306"/>
            <a:ext cx="11015330" cy="240997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Elmo: Source Routed Multicast 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for Public Clouds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1016"/>
            <a:ext cx="10515600" cy="16964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Muhammad </a:t>
            </a:r>
            <a:r>
              <a:rPr lang="en-US" sz="3600" b="1" u="sng" dirty="0">
                <a:latin typeface="+mj-lt"/>
              </a:rPr>
              <a:t>Shahbaz</a:t>
            </a:r>
            <a:endParaRPr lang="en-US" sz="2800" baseline="30000" dirty="0">
              <a:latin typeface="+mj-lt"/>
            </a:endParaRPr>
          </a:p>
          <a:p>
            <a:r>
              <a:rPr lang="en-US" dirty="0">
                <a:latin typeface="+mj-lt"/>
              </a:rPr>
              <a:t>Lalith Suresh, Jennifer Rexford, Nick </a:t>
            </a:r>
            <a:r>
              <a:rPr lang="en-US" dirty="0" err="1">
                <a:latin typeface="+mj-lt"/>
              </a:rPr>
              <a:t>Feamster</a:t>
            </a:r>
            <a:r>
              <a:rPr lang="en-US" dirty="0">
                <a:latin typeface="+mj-lt"/>
              </a:rPr>
              <a:t>,  </a:t>
            </a:r>
          </a:p>
          <a:p>
            <a:r>
              <a:rPr lang="en-US" dirty="0">
                <a:latin typeface="+mj-lt"/>
              </a:rPr>
              <a:t>Ori </a:t>
            </a:r>
            <a:r>
              <a:rPr lang="en-US" dirty="0" err="1">
                <a:latin typeface="+mj-lt"/>
              </a:rPr>
              <a:t>Rottenstreich</a:t>
            </a:r>
            <a:r>
              <a:rPr lang="en-US" dirty="0">
                <a:latin typeface="+mj-lt"/>
              </a:rPr>
              <a:t>, and Mukesh Hira</a:t>
            </a:r>
            <a:endParaRPr lang="en-US" sz="2800" baseline="30000" dirty="0">
              <a:latin typeface="+mj-lt"/>
            </a:endParaRPr>
          </a:p>
        </p:txBody>
      </p:sp>
      <p:pic>
        <p:nvPicPr>
          <p:cNvPr id="13" name="Google Shape;112;p23">
            <a:extLst>
              <a:ext uri="{FF2B5EF4-FFF2-40B4-BE49-F238E27FC236}">
                <a16:creationId xmlns:a16="http://schemas.microsoft.com/office/drawing/2014/main" id="{5CB93CC8-B837-0144-86CF-90D80C626E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007" y="5749508"/>
            <a:ext cx="1784677" cy="63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36A689-226C-F841-8984-04DD46B69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435" y="4536913"/>
            <a:ext cx="2331720" cy="301752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6A4198A-4A5D-0C4B-B7F5-E1BFD2FD3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906" y="5715294"/>
            <a:ext cx="1973072" cy="676656"/>
          </a:xfrm>
          <a:prstGeom prst="rect">
            <a:avLst/>
          </a:prstGeom>
        </p:spPr>
      </p:pic>
      <p:pic>
        <p:nvPicPr>
          <p:cNvPr id="19" name="Picture 18" descr="vmware_logo.png">
            <a:extLst>
              <a:ext uri="{FF2B5EF4-FFF2-40B4-BE49-F238E27FC236}">
                <a16:creationId xmlns:a16="http://schemas.microsoft.com/office/drawing/2014/main" id="{26A711FE-1DC0-3440-A6EB-2BF0ECB1E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775" y="5847581"/>
            <a:ext cx="1606296" cy="4053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26AD4D7-CEEC-F247-A35C-3837573576A8}"/>
              </a:ext>
            </a:extLst>
          </p:cNvPr>
          <p:cNvSpPr/>
          <p:nvPr/>
        </p:nvSpPr>
        <p:spPr>
          <a:xfrm>
            <a:off x="9296727" y="5802083"/>
            <a:ext cx="811217" cy="506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75476D0-CC8E-4F43-9BA5-772E57342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3886" y="5639166"/>
            <a:ext cx="831850" cy="831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19A1E-B26F-0F46-93EF-16594AA5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Enabling Source Routed Multicast in Public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</a:rPr>
              <a:t>Key attributes: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u="sng" dirty="0">
                <a:latin typeface="+mj-lt"/>
              </a:rPr>
              <a:t>Efficiently encode</a:t>
            </a:r>
            <a:r>
              <a:rPr lang="en-US" sz="3200" dirty="0">
                <a:latin typeface="+mj-lt"/>
              </a:rPr>
              <a:t> multicast forwarding policy inside packets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u="sng" dirty="0">
                <a:latin typeface="+mj-lt"/>
              </a:rPr>
              <a:t>Process</a:t>
            </a:r>
            <a:r>
              <a:rPr lang="en-US" sz="3200" dirty="0">
                <a:latin typeface="+mj-lt"/>
              </a:rPr>
              <a:t> this encoding at </a:t>
            </a:r>
            <a:r>
              <a:rPr lang="en-US" sz="3200" b="1" u="sng" dirty="0">
                <a:latin typeface="+mj-lt"/>
              </a:rPr>
              <a:t>hardware speed</a:t>
            </a:r>
            <a:r>
              <a:rPr lang="en-US" sz="3200" dirty="0">
                <a:latin typeface="+mj-lt"/>
              </a:rPr>
              <a:t> in the switches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u="sng" dirty="0">
                <a:latin typeface="+mj-lt"/>
              </a:rPr>
              <a:t>Execute</a:t>
            </a:r>
            <a:r>
              <a:rPr lang="en-US" sz="3200" dirty="0">
                <a:latin typeface="+mj-lt"/>
              </a:rPr>
              <a:t> tenants’ applications </a:t>
            </a:r>
            <a:r>
              <a:rPr lang="en-US" sz="3200" b="1" u="sng" dirty="0">
                <a:latin typeface="+mj-lt"/>
              </a:rPr>
              <a:t>without modification</a:t>
            </a:r>
            <a:endParaRPr lang="en-US" sz="3200" dirty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66581-4C3C-3F48-A398-8C6FB382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[Ports 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2: [.. .. ..]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C8FE6-A30F-0248-8CAB-7BBFA68405BF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E37A9E-F125-624C-A9E4-F8B35B939B19}"/>
              </a:ext>
            </a:extLst>
          </p:cNvPr>
          <p:cNvSpPr txBox="1"/>
          <p:nvPr/>
        </p:nvSpPr>
        <p:spPr>
          <a:xfrm>
            <a:off x="999066" y="353594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3: [.. .. ..]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89E028-8AE5-4A41-9E14-2DE97347CA16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DF5A55-04D9-0540-8C9C-559AFA26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6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E37A9E-F125-624C-A9E4-F8B35B939B19}"/>
              </a:ext>
            </a:extLst>
          </p:cNvPr>
          <p:cNvSpPr txBox="1"/>
          <p:nvPr/>
        </p:nvSpPr>
        <p:spPr>
          <a:xfrm>
            <a:off x="999066" y="353594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3: [.. .. ..]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B97A1F0-D86B-6544-AB4F-CFF1F31AA663}"/>
              </a:ext>
            </a:extLst>
          </p:cNvPr>
          <p:cNvCxnSpPr>
            <a:cxnSpLocks/>
            <a:stCxn id="25" idx="2"/>
            <a:endCxn id="11" idx="3"/>
          </p:cNvCxnSpPr>
          <p:nvPr/>
        </p:nvCxnSpPr>
        <p:spPr>
          <a:xfrm rot="10800000" flipV="1">
            <a:off x="4242263" y="1551435"/>
            <a:ext cx="2992446" cy="1241206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8497C0-3202-8E46-B49D-1B96CC35FA83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3AC10C-09EE-AA4B-B4DF-466295BC4B18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65E4F-C94C-8A43-B186-59B682EE1C8C}"/>
              </a:ext>
            </a:extLst>
          </p:cNvPr>
          <p:cNvSpPr txBox="1"/>
          <p:nvPr/>
        </p:nvSpPr>
        <p:spPr>
          <a:xfrm>
            <a:off x="7115356" y="1358442"/>
            <a:ext cx="451360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Encode switch ports as a </a:t>
            </a:r>
            <a:r>
              <a:rPr lang="en-US" sz="2000" b="1" dirty="0">
                <a:latin typeface="+mj-lt"/>
              </a:rPr>
              <a:t>bitmap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7E9437-60D2-3847-856B-12FF64F9A4E6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677CB-E136-284D-9EC8-C4EE97592D46}"/>
              </a:ext>
            </a:extLst>
          </p:cNvPr>
          <p:cNvSpPr txBox="1"/>
          <p:nvPr/>
        </p:nvSpPr>
        <p:spPr>
          <a:xfrm>
            <a:off x="5579309" y="3352519"/>
            <a:ext cx="604965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Bitmap</a:t>
            </a:r>
            <a:r>
              <a:rPr lang="en-US" sz="2800" dirty="0">
                <a:latin typeface="+mj-lt"/>
              </a:rPr>
              <a:t> is the internal </a:t>
            </a:r>
            <a:r>
              <a:rPr lang="en-US" sz="2800" b="1" dirty="0">
                <a:latin typeface="+mj-lt"/>
              </a:rPr>
              <a:t>data structure </a:t>
            </a:r>
            <a:r>
              <a:rPr lang="en-US" sz="2800" dirty="0">
                <a:latin typeface="+mj-lt"/>
              </a:rPr>
              <a:t>that  switches use for </a:t>
            </a:r>
            <a:r>
              <a:rPr lang="en-US" sz="2800" b="1" dirty="0">
                <a:latin typeface="+mj-lt"/>
              </a:rPr>
              <a:t>replicating packets</a:t>
            </a:r>
            <a:endParaRPr lang="en-US" sz="28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DB39E-9DB8-8048-BE0D-F39D95EB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E37A9E-F125-624C-A9E4-F8B35B939B19}"/>
              </a:ext>
            </a:extLst>
          </p:cNvPr>
          <p:cNvSpPr txBox="1"/>
          <p:nvPr/>
        </p:nvSpPr>
        <p:spPr>
          <a:xfrm>
            <a:off x="999066" y="353594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3: [.. .. ..]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8497C0-3202-8E46-B49D-1B96CC35FA83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3AC10C-09EE-AA4B-B4DF-466295BC4B18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DB39E-9DB8-8048-BE0D-F39D95EB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62BA41-DC5F-4642-B5F7-E66F2A13489A}"/>
              </a:ext>
            </a:extLst>
          </p:cNvPr>
          <p:cNvSpPr txBox="1"/>
          <p:nvPr/>
        </p:nvSpPr>
        <p:spPr>
          <a:xfrm>
            <a:off x="7115356" y="1358442"/>
            <a:ext cx="451360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Group switches into </a:t>
            </a:r>
            <a:r>
              <a:rPr lang="en-US" sz="2000" b="1" dirty="0">
                <a:latin typeface="+mj-lt"/>
              </a:rPr>
              <a:t>layers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5D89D3-9578-1A47-93FA-4B18AF9D91A5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9203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35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CC789-F6BA-3946-A8B8-BBFF80C8F35F}"/>
              </a:ext>
            </a:extLst>
          </p:cNvPr>
          <p:cNvSpPr txBox="1"/>
          <p:nvPr/>
        </p:nvSpPr>
        <p:spPr>
          <a:xfrm>
            <a:off x="999066" y="353594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3: [.. .. ..]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DCA96E7D-E6A8-1845-AC27-3B36046D4A4C}"/>
              </a:ext>
            </a:extLst>
          </p:cNvPr>
          <p:cNvCxnSpPr>
            <a:cxnSpLocks/>
            <a:stCxn id="41" idx="2"/>
            <a:endCxn id="9" idx="1"/>
          </p:cNvCxnSpPr>
          <p:nvPr/>
        </p:nvCxnSpPr>
        <p:spPr>
          <a:xfrm rot="10800000" flipV="1">
            <a:off x="6501541" y="1551434"/>
            <a:ext cx="733168" cy="2092495"/>
          </a:xfrm>
          <a:prstGeom prst="bentConnector3">
            <a:avLst>
              <a:gd name="adj1" fmla="val 58334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A5920775-56DF-1F4B-B3F8-9D246BEEC020}"/>
              </a:ext>
            </a:extLst>
          </p:cNvPr>
          <p:cNvSpPr/>
          <p:nvPr/>
        </p:nvSpPr>
        <p:spPr>
          <a:xfrm>
            <a:off x="6028622" y="2561808"/>
            <a:ext cx="472919" cy="2164243"/>
          </a:xfrm>
          <a:prstGeom prst="rightBrace">
            <a:avLst>
              <a:gd name="adj1" fmla="val 45228"/>
              <a:gd name="adj2" fmla="val 50000"/>
            </a:avLst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A4EAC7-6852-0545-9B74-379FC6BCA2BA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960F95-40BD-E940-A68D-9C15B4B47052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D64D8C-9BC4-2A49-AFF4-82AF1347181E}"/>
              </a:ext>
            </a:extLst>
          </p:cNvPr>
          <p:cNvSpPr txBox="1"/>
          <p:nvPr/>
        </p:nvSpPr>
        <p:spPr>
          <a:xfrm>
            <a:off x="7115356" y="1358442"/>
            <a:ext cx="451360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Group switches into </a:t>
            </a:r>
            <a:r>
              <a:rPr lang="en-US" sz="2000" b="1" dirty="0">
                <a:latin typeface="+mj-lt"/>
              </a:rPr>
              <a:t>layers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C46E815-46EF-2F46-B93A-C6C893AC344D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47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6D82F09-6B45-A14A-9ED4-5C331CAB6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8603364" y="2497952"/>
            <a:ext cx="908650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68B5C3D-8ADE-DC45-AFE9-9F8231160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776717" y="3234083"/>
            <a:ext cx="671872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34BD8F4E-CB70-034C-AB39-B1B0CFE24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9128" y="3997603"/>
            <a:ext cx="671872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4D16FA7-C3F1-8D46-8A72-9445F988C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8237779" y="3997600"/>
            <a:ext cx="671872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C5292A40-3B1F-8A45-B160-907AC333C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9619745" y="3234083"/>
            <a:ext cx="671872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FA8ECF5-0DBB-8F40-A744-E89E954DC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9146430" y="3997605"/>
            <a:ext cx="671872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FD8B14E4-27EA-2F45-9804-3C76CA5B4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10055081" y="3997603"/>
            <a:ext cx="671872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BB7334D-4254-C249-83C1-B6A94B8CB043}"/>
              </a:ext>
            </a:extLst>
          </p:cNvPr>
          <p:cNvCxnSpPr/>
          <p:nvPr/>
        </p:nvCxnSpPr>
        <p:spPr>
          <a:xfrm>
            <a:off x="7239000" y="3152608"/>
            <a:ext cx="3523013" cy="0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0523DEB-9DCB-5F41-A464-18D3BD2202FE}"/>
              </a:ext>
            </a:extLst>
          </p:cNvPr>
          <p:cNvCxnSpPr/>
          <p:nvPr/>
        </p:nvCxnSpPr>
        <p:spPr>
          <a:xfrm>
            <a:off x="7239000" y="3876830"/>
            <a:ext cx="3523013" cy="0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CCB2898-9948-A344-B2C4-76EE06E9FF36}"/>
              </a:ext>
            </a:extLst>
          </p:cNvPr>
          <p:cNvCxnSpPr>
            <a:cxnSpLocks/>
            <a:stCxn id="48" idx="0"/>
            <a:endCxn id="47" idx="2"/>
          </p:cNvCxnSpPr>
          <p:nvPr/>
        </p:nvCxnSpPr>
        <p:spPr>
          <a:xfrm flipV="1">
            <a:off x="8112653" y="3058160"/>
            <a:ext cx="945036" cy="175923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4DE91E-FDA3-9448-B163-63425F63DFFA}"/>
              </a:ext>
            </a:extLst>
          </p:cNvPr>
          <p:cNvCxnSpPr>
            <a:cxnSpLocks/>
            <a:stCxn id="51" idx="0"/>
            <a:endCxn id="47" idx="2"/>
          </p:cNvCxnSpPr>
          <p:nvPr/>
        </p:nvCxnSpPr>
        <p:spPr>
          <a:xfrm flipH="1" flipV="1">
            <a:off x="9057689" y="3058160"/>
            <a:ext cx="897992" cy="175923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426DB76-A34C-CA4F-B597-B96C18EC4A93}"/>
              </a:ext>
            </a:extLst>
          </p:cNvPr>
          <p:cNvCxnSpPr>
            <a:cxnSpLocks/>
            <a:stCxn id="49" idx="0"/>
            <a:endCxn id="48" idx="2"/>
          </p:cNvCxnSpPr>
          <p:nvPr/>
        </p:nvCxnSpPr>
        <p:spPr>
          <a:xfrm flipV="1">
            <a:off x="7665064" y="3794291"/>
            <a:ext cx="447589" cy="203312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8A251E5-ECA9-474E-B1A1-3423254C5FC3}"/>
              </a:ext>
            </a:extLst>
          </p:cNvPr>
          <p:cNvCxnSpPr>
            <a:cxnSpLocks/>
            <a:stCxn id="50" idx="0"/>
            <a:endCxn id="48" idx="2"/>
          </p:cNvCxnSpPr>
          <p:nvPr/>
        </p:nvCxnSpPr>
        <p:spPr>
          <a:xfrm flipH="1" flipV="1">
            <a:off x="8112653" y="3794291"/>
            <a:ext cx="461062" cy="203309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D659EE-2CA3-844D-96A3-9645DEED684A}"/>
              </a:ext>
            </a:extLst>
          </p:cNvPr>
          <p:cNvCxnSpPr>
            <a:cxnSpLocks/>
            <a:stCxn id="52" idx="0"/>
            <a:endCxn id="51" idx="2"/>
          </p:cNvCxnSpPr>
          <p:nvPr/>
        </p:nvCxnSpPr>
        <p:spPr>
          <a:xfrm flipV="1">
            <a:off x="9482366" y="3794291"/>
            <a:ext cx="473315" cy="203314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2C7362C-2A32-E64F-BAFF-5E2F1983AE6A}"/>
              </a:ext>
            </a:extLst>
          </p:cNvPr>
          <p:cNvCxnSpPr>
            <a:cxnSpLocks/>
            <a:stCxn id="53" idx="0"/>
            <a:endCxn id="51" idx="2"/>
          </p:cNvCxnSpPr>
          <p:nvPr/>
        </p:nvCxnSpPr>
        <p:spPr>
          <a:xfrm flipH="1" flipV="1">
            <a:off x="9955681" y="3794291"/>
            <a:ext cx="435336" cy="203312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FCE7B5A-5694-2143-B17A-3DAB8B450BC8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7462991" y="4557811"/>
            <a:ext cx="202073" cy="164014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F1655FF-8B40-C040-A468-B689B199B62F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7640228" y="4557811"/>
            <a:ext cx="24836" cy="164013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C7B4A2-316C-EA42-BB1B-C87D57E78CCB}"/>
              </a:ext>
            </a:extLst>
          </p:cNvPr>
          <p:cNvCxnSpPr>
            <a:cxnSpLocks/>
            <a:endCxn id="49" idx="2"/>
          </p:cNvCxnSpPr>
          <p:nvPr/>
        </p:nvCxnSpPr>
        <p:spPr>
          <a:xfrm flipH="1" flipV="1">
            <a:off x="7665064" y="4557811"/>
            <a:ext cx="99400" cy="164013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9AF9201-96D4-E44C-99CA-3B1548C59449}"/>
              </a:ext>
            </a:extLst>
          </p:cNvPr>
          <p:cNvCxnSpPr>
            <a:cxnSpLocks/>
            <a:endCxn id="49" idx="2"/>
          </p:cNvCxnSpPr>
          <p:nvPr/>
        </p:nvCxnSpPr>
        <p:spPr>
          <a:xfrm flipH="1" flipV="1">
            <a:off x="7665064" y="4557811"/>
            <a:ext cx="221328" cy="164014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ED8B81A-A119-E443-B759-74A478DD1092}"/>
              </a:ext>
            </a:extLst>
          </p:cNvPr>
          <p:cNvGrpSpPr/>
          <p:nvPr/>
        </p:nvGrpSpPr>
        <p:grpSpPr>
          <a:xfrm>
            <a:off x="8373655" y="4557810"/>
            <a:ext cx="423401" cy="164014"/>
            <a:chOff x="8046720" y="4771344"/>
            <a:chExt cx="423401" cy="164014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226989D-6850-B141-832D-61598D40E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6720" y="4771344"/>
              <a:ext cx="202073" cy="164014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CD12563-B03E-7348-9929-AA44FB129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3957" y="4771344"/>
              <a:ext cx="24836" cy="164013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47E8414-9801-E748-A9D6-CDF80E85D2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8793" y="4771344"/>
              <a:ext cx="99400" cy="164013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32F062D-852C-F246-9324-990D3DCC5B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8793" y="4771344"/>
              <a:ext cx="221328" cy="164014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7949E79-85ED-6244-B72D-DB8306B4487F}"/>
              </a:ext>
            </a:extLst>
          </p:cNvPr>
          <p:cNvGrpSpPr/>
          <p:nvPr/>
        </p:nvGrpSpPr>
        <p:grpSpPr>
          <a:xfrm>
            <a:off x="9295622" y="4557359"/>
            <a:ext cx="423401" cy="164014"/>
            <a:chOff x="8046720" y="4771344"/>
            <a:chExt cx="423401" cy="164014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73719A-7D1B-4244-B55E-E76DB0BA0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6720" y="4771344"/>
              <a:ext cx="202073" cy="164014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7F0A2ED-9DD0-8441-A827-998E8983B4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3957" y="4771344"/>
              <a:ext cx="24836" cy="164013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AE1B6EC-8006-6042-984C-4643DA94E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8793" y="4771344"/>
              <a:ext cx="99400" cy="164013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4966FA8-7FFF-2B40-A2B8-EC33A89ACB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8793" y="4771344"/>
              <a:ext cx="221328" cy="164014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6CDE785-8D48-7E4C-B484-127DE2F0B04E}"/>
              </a:ext>
            </a:extLst>
          </p:cNvPr>
          <p:cNvGrpSpPr/>
          <p:nvPr/>
        </p:nvGrpSpPr>
        <p:grpSpPr>
          <a:xfrm>
            <a:off x="10204273" y="4557278"/>
            <a:ext cx="423401" cy="164014"/>
            <a:chOff x="8046720" y="4771344"/>
            <a:chExt cx="423401" cy="164014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FEBE863-76CE-0044-ADA7-64D118E42D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6720" y="4771344"/>
              <a:ext cx="202073" cy="164014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1A57056-C4D1-1548-A17B-469F3E653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3957" y="4771344"/>
              <a:ext cx="24836" cy="164013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2178855-0098-0C4D-A529-20AC799966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8793" y="4771344"/>
              <a:ext cx="99400" cy="164013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61C8D6D-D406-BD48-A39E-BE53587769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8793" y="4771344"/>
              <a:ext cx="221328" cy="164014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A387217-F321-A247-A9A0-446719DFBF78}"/>
              </a:ext>
            </a:extLst>
          </p:cNvPr>
          <p:cNvSpPr txBox="1"/>
          <p:nvPr/>
        </p:nvSpPr>
        <p:spPr>
          <a:xfrm>
            <a:off x="10769633" y="2550290"/>
            <a:ext cx="61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Core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3B1B541-FAA2-4346-9088-8361235424F3}"/>
              </a:ext>
            </a:extLst>
          </p:cNvPr>
          <p:cNvSpPr txBox="1"/>
          <p:nvPr/>
        </p:nvSpPr>
        <p:spPr>
          <a:xfrm>
            <a:off x="10735416" y="331466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Spine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81F9DA8-349F-2A41-B801-05F413F6F6ED}"/>
              </a:ext>
            </a:extLst>
          </p:cNvPr>
          <p:cNvSpPr txBox="1"/>
          <p:nvPr/>
        </p:nvSpPr>
        <p:spPr>
          <a:xfrm>
            <a:off x="10826353" y="4084966"/>
            <a:ext cx="57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Leaf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A1E31-939B-1A42-B49F-6EA5E132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35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CC789-F6BA-3946-A8B8-BBFF80C8F35F}"/>
              </a:ext>
            </a:extLst>
          </p:cNvPr>
          <p:cNvSpPr txBox="1"/>
          <p:nvPr/>
        </p:nvSpPr>
        <p:spPr>
          <a:xfrm>
            <a:off x="999066" y="353594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3: [.. .. ..]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A4EAC7-6852-0545-9B74-379FC6BCA2BA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960F95-40BD-E940-A68D-9C15B4B47052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A1E31-939B-1A42-B49F-6EA5E132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25</a:t>
            </a:fld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20730B-DA81-0049-AC64-49AFE8469587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same</a:t>
            </a:r>
            <a:r>
              <a:rPr lang="en-US" sz="2000" dirty="0">
                <a:latin typeface="+mj-lt"/>
              </a:rPr>
              <a:t>   </a:t>
            </a:r>
          </a:p>
          <a:p>
            <a:r>
              <a:rPr lang="en-US" sz="2000" dirty="0">
                <a:latin typeface="+mj-lt"/>
              </a:rPr>
              <a:t>      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AEA7ED6-1BF9-DD41-9D18-4863AE6DCC82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7939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880BAEBC-9D13-F24D-A394-9EA01FFABECD}"/>
              </a:ext>
            </a:extLst>
          </p:cNvPr>
          <p:cNvCxnSpPr>
            <a:cxnSpLocks/>
            <a:stCxn id="65" idx="2"/>
            <a:endCxn id="14" idx="3"/>
          </p:cNvCxnSpPr>
          <p:nvPr/>
        </p:nvCxnSpPr>
        <p:spPr>
          <a:xfrm rot="10800000" flipV="1">
            <a:off x="4921937" y="1551434"/>
            <a:ext cx="2312773" cy="1753673"/>
          </a:xfrm>
          <a:prstGeom prst="bentConnector3">
            <a:avLst>
              <a:gd name="adj1" fmla="val 33485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EF2715A-5508-2B44-920F-C309B84A0EDA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47C4DC-CA7E-BF42-B090-A8D80CEFD459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same</a:t>
            </a:r>
            <a:r>
              <a:rPr lang="en-US" sz="2000" dirty="0">
                <a:latin typeface="+mj-lt"/>
              </a:rPr>
              <a:t>   </a:t>
            </a:r>
          </a:p>
          <a:p>
            <a:r>
              <a:rPr lang="en-US" sz="2000" dirty="0">
                <a:latin typeface="+mj-lt"/>
              </a:rPr>
              <a:t>      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8C0E3E9-9C9C-8E4A-8839-B0B0E8BABAF0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C316C-6C67-9543-BA42-26F99A15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84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F2715A-5508-2B44-920F-C309B84A0EDA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8168B619-5D82-0E44-B0AC-883E064125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21937" y="1551434"/>
            <a:ext cx="2312773" cy="1753673"/>
          </a:xfrm>
          <a:prstGeom prst="bentConnector3">
            <a:avLst>
              <a:gd name="adj1" fmla="val 33485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768E2A6-B0D9-B445-B8B1-64E967E400C2}"/>
              </a:ext>
            </a:extLst>
          </p:cNvPr>
          <p:cNvSpPr/>
          <p:nvPr/>
        </p:nvSpPr>
        <p:spPr>
          <a:xfrm>
            <a:off x="797356" y="1244361"/>
            <a:ext cx="10851931" cy="484958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E3CE39-A8C6-444E-8E14-71692DC35F97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same</a:t>
            </a:r>
            <a:r>
              <a:rPr lang="en-US" sz="2000" dirty="0">
                <a:latin typeface="+mj-lt"/>
              </a:rPr>
              <a:t>   </a:t>
            </a:r>
          </a:p>
          <a:p>
            <a:r>
              <a:rPr lang="en-US" sz="2000" dirty="0">
                <a:latin typeface="+mj-lt"/>
              </a:rPr>
              <a:t>      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3930B4-9138-444A-AA51-3A563EE2BE68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5D4732A-AE43-DE42-A87E-AAE8624B9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965" y="2744294"/>
            <a:ext cx="2006816" cy="281553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3FE7A6A5-536F-684C-910A-F277905B6E9E}"/>
              </a:ext>
            </a:extLst>
          </p:cNvPr>
          <p:cNvSpPr txBox="1"/>
          <p:nvPr/>
        </p:nvSpPr>
        <p:spPr>
          <a:xfrm rot="16200000">
            <a:off x="6165403" y="3959348"/>
            <a:ext cx="1569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No. of groups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0419A7F-E85C-024E-87B4-CC5A5FD9209E}"/>
              </a:ext>
            </a:extLst>
          </p:cNvPr>
          <p:cNvSpPr/>
          <p:nvPr/>
        </p:nvSpPr>
        <p:spPr>
          <a:xfrm>
            <a:off x="8192453" y="2726790"/>
            <a:ext cx="1509311" cy="284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DBC22B8-8E6C-764A-BD82-30EFF532043D}"/>
              </a:ext>
            </a:extLst>
          </p:cNvPr>
          <p:cNvSpPr txBox="1"/>
          <p:nvPr/>
        </p:nvSpPr>
        <p:spPr>
          <a:xfrm>
            <a:off x="8578875" y="3089429"/>
            <a:ext cx="31888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 a data center with: 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628</a:t>
            </a:r>
            <a:r>
              <a:rPr lang="en-US" sz="2000" dirty="0">
                <a:latin typeface="+mj-lt"/>
              </a:rPr>
              <a:t> switches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325</a:t>
            </a:r>
            <a:r>
              <a:rPr lang="en-US" sz="2000" dirty="0">
                <a:latin typeface="+mj-lt"/>
              </a:rPr>
              <a:t> bytes header space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Supports </a:t>
            </a:r>
            <a:r>
              <a:rPr lang="en-US" sz="2800" b="1" dirty="0">
                <a:latin typeface="+mj-lt"/>
              </a:rPr>
              <a:t>890,000</a:t>
            </a:r>
            <a:r>
              <a:rPr lang="en-US" sz="2000" dirty="0">
                <a:latin typeface="+mj-lt"/>
              </a:rPr>
              <a:t> groups!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10EBB0-20A3-A946-A072-430212488F95}"/>
              </a:ext>
            </a:extLst>
          </p:cNvPr>
          <p:cNvSpPr/>
          <p:nvPr/>
        </p:nvSpPr>
        <p:spPr>
          <a:xfrm>
            <a:off x="7761598" y="5279273"/>
            <a:ext cx="1165251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7D08E-5B33-4142-80B9-DE8B801F009A}"/>
              </a:ext>
            </a:extLst>
          </p:cNvPr>
          <p:cNvSpPr txBox="1"/>
          <p:nvPr/>
        </p:nvSpPr>
        <p:spPr>
          <a:xfrm>
            <a:off x="1513490" y="3487264"/>
            <a:ext cx="46170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Modern </a:t>
            </a:r>
            <a:r>
              <a:rPr lang="en-US" sz="2400" b="1" dirty="0">
                <a:latin typeface="+mj-lt"/>
              </a:rPr>
              <a:t>commodity switches </a:t>
            </a:r>
            <a:r>
              <a:rPr lang="en-US" sz="2400" dirty="0">
                <a:latin typeface="+mj-lt"/>
              </a:rPr>
              <a:t>can </a:t>
            </a:r>
            <a:r>
              <a:rPr lang="en-US" sz="2400" b="1" dirty="0">
                <a:latin typeface="+mj-lt"/>
              </a:rPr>
              <a:t>parse</a:t>
            </a:r>
            <a:r>
              <a:rPr lang="en-US" sz="2400" dirty="0">
                <a:latin typeface="+mj-lt"/>
              </a:rPr>
              <a:t> packet headers of </a:t>
            </a:r>
            <a:r>
              <a:rPr lang="en-US" sz="2400" b="1" dirty="0">
                <a:latin typeface="+mj-lt"/>
              </a:rPr>
              <a:t>512 bytes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5DC9D1-E292-4248-B31F-F070E345F4CB}"/>
              </a:ext>
            </a:extLst>
          </p:cNvPr>
          <p:cNvCxnSpPr>
            <a:cxnSpLocks/>
          </p:cNvCxnSpPr>
          <p:nvPr/>
        </p:nvCxnSpPr>
        <p:spPr>
          <a:xfrm>
            <a:off x="6130546" y="3913099"/>
            <a:ext cx="2745127" cy="0"/>
          </a:xfrm>
          <a:prstGeom prst="straightConnector1">
            <a:avLst/>
          </a:prstGeom>
          <a:ln w="19050" cap="rnd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F569CC-81EE-F74B-81CD-CC3AE244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F2715A-5508-2B44-920F-C309B84A0EDA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47C4DC-CA7E-BF42-B090-A8D80CEFD459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same</a:t>
            </a:r>
            <a:r>
              <a:rPr lang="en-US" sz="2000" dirty="0">
                <a:latin typeface="+mj-lt"/>
              </a:rPr>
              <a:t>   </a:t>
            </a:r>
          </a:p>
          <a:p>
            <a:r>
              <a:rPr lang="en-US" sz="2000" dirty="0">
                <a:latin typeface="+mj-lt"/>
              </a:rPr>
              <a:t>      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8C0E3E9-9C9C-8E4A-8839-B0B0E8BABAF0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25E9D-B13C-954C-8021-794FAF1D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9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F2715A-5508-2B44-920F-C309B84A0EDA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25E9D-B13C-954C-8021-794FAF1D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29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1BE14-A7A3-354E-8648-41F252861F96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N </a:t>
            </a:r>
          </a:p>
          <a:p>
            <a:r>
              <a:rPr lang="en-US" sz="2000" b="1" dirty="0">
                <a:latin typeface="+mj-lt"/>
              </a:rPr>
              <a:t>       different</a:t>
            </a:r>
            <a:r>
              <a:rPr lang="en-US" sz="2000" dirty="0">
                <a:latin typeface="+mj-lt"/>
              </a:rPr>
              <a:t>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4C13A-A3FC-0B44-8D67-F8247E4F749B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86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loud">
            <a:extLst>
              <a:ext uri="{FF2B5EF4-FFF2-40B4-BE49-F238E27FC236}">
                <a16:creationId xmlns:a16="http://schemas.microsoft.com/office/drawing/2014/main" id="{4ECB839B-4314-8748-86ED-831D3194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1884" y="1313617"/>
            <a:ext cx="6158345" cy="615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848" cy="68179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Cloud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4CC6F1-1644-2547-A28E-04067DAC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22044" y="3458618"/>
            <a:ext cx="2027805" cy="2027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D36F5-B1FD-6449-A88F-BEB568E1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4,5: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[.x .. .x ..]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B1A5068B-9D7C-3043-8916-80103F28A81E}"/>
              </a:ext>
            </a:extLst>
          </p:cNvPr>
          <p:cNvCxnSpPr>
            <a:cxnSpLocks/>
            <a:stCxn id="47" idx="2"/>
          </p:cNvCxnSpPr>
          <p:nvPr/>
        </p:nvCxnSpPr>
        <p:spPr>
          <a:xfrm rot="10800000" flipV="1">
            <a:off x="4362773" y="1551435"/>
            <a:ext cx="2871936" cy="2712950"/>
          </a:xfrm>
          <a:prstGeom prst="bentConnector3">
            <a:avLst>
              <a:gd name="adj1" fmla="val 31461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4640D18-757D-B74B-9EF3-F34A1F493234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N </a:t>
            </a:r>
          </a:p>
          <a:p>
            <a:r>
              <a:rPr lang="en-US" sz="2000" b="1" dirty="0">
                <a:latin typeface="+mj-lt"/>
              </a:rPr>
              <a:t>       different</a:t>
            </a:r>
            <a:r>
              <a:rPr lang="en-US" sz="2000" dirty="0">
                <a:latin typeface="+mj-lt"/>
              </a:rPr>
              <a:t>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ED4EDAB-AD5D-7A45-B3C1-DBAC1ABFEF92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BB0D3-148B-2E4C-952D-E91B01A7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42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4,5: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[.x .. .x ..]</a:t>
            </a: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A0F1F127-8263-1E4B-9F31-DE564228CA69}"/>
              </a:ext>
            </a:extLst>
          </p:cNvPr>
          <p:cNvCxnSpPr>
            <a:cxnSpLocks/>
            <a:stCxn id="33" idx="2"/>
          </p:cNvCxnSpPr>
          <p:nvPr/>
        </p:nvCxnSpPr>
        <p:spPr>
          <a:xfrm rot="10800000" flipV="1">
            <a:off x="4362773" y="1551435"/>
            <a:ext cx="2871936" cy="2712950"/>
          </a:xfrm>
          <a:prstGeom prst="bentConnector3">
            <a:avLst>
              <a:gd name="adj1" fmla="val 31461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CA438E4-A0F3-0348-819D-F6E217267A52}"/>
              </a:ext>
            </a:extLst>
          </p:cNvPr>
          <p:cNvSpPr/>
          <p:nvPr/>
        </p:nvSpPr>
        <p:spPr>
          <a:xfrm>
            <a:off x="813347" y="1049071"/>
            <a:ext cx="10851931" cy="507193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A554C6-5702-D847-8D76-B894848B6041}"/>
              </a:ext>
            </a:extLst>
          </p:cNvPr>
          <p:cNvSpPr txBox="1"/>
          <p:nvPr/>
        </p:nvSpPr>
        <p:spPr>
          <a:xfrm>
            <a:off x="7234709" y="5569553"/>
            <a:ext cx="2088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Difference in ports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BB9C2F-7904-7B45-A382-1B7D78ACD453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N </a:t>
            </a:r>
          </a:p>
          <a:p>
            <a:r>
              <a:rPr lang="en-US" sz="2000" b="1" dirty="0">
                <a:latin typeface="+mj-lt"/>
              </a:rPr>
              <a:t>       different</a:t>
            </a:r>
            <a:r>
              <a:rPr lang="en-US" sz="2000" dirty="0">
                <a:latin typeface="+mj-lt"/>
              </a:rPr>
              <a:t>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745969-BAFD-F44B-B4EE-AFA86D761AE4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B9E74E-E5DA-D941-AD6C-29CBAA052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965" y="2744294"/>
            <a:ext cx="2006816" cy="281553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F6DE47F-0EF3-404A-8B97-1FB86FBAF88C}"/>
              </a:ext>
            </a:extLst>
          </p:cNvPr>
          <p:cNvSpPr txBox="1"/>
          <p:nvPr/>
        </p:nvSpPr>
        <p:spPr>
          <a:xfrm rot="16200000">
            <a:off x="6165403" y="3959348"/>
            <a:ext cx="1569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No. of groups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233527-4C6D-E94C-B6F3-C38D8B951C1F}"/>
              </a:ext>
            </a:extLst>
          </p:cNvPr>
          <p:cNvSpPr/>
          <p:nvPr/>
        </p:nvSpPr>
        <p:spPr>
          <a:xfrm>
            <a:off x="8691939" y="2726222"/>
            <a:ext cx="1509311" cy="284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4E0424-44F2-584B-8AF2-C88CAA2E617A}"/>
              </a:ext>
            </a:extLst>
          </p:cNvPr>
          <p:cNvSpPr txBox="1"/>
          <p:nvPr/>
        </p:nvSpPr>
        <p:spPr>
          <a:xfrm>
            <a:off x="8808740" y="2971443"/>
            <a:ext cx="31888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 a data center with: 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628</a:t>
            </a:r>
            <a:r>
              <a:rPr lang="en-US" sz="2000" dirty="0">
                <a:latin typeface="+mj-lt"/>
              </a:rPr>
              <a:t> switches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325</a:t>
            </a:r>
            <a:r>
              <a:rPr lang="en-US" sz="2000" dirty="0">
                <a:latin typeface="+mj-lt"/>
              </a:rPr>
              <a:t> bytes header space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Supports </a:t>
            </a:r>
            <a:r>
              <a:rPr lang="en-US" sz="2800" b="1" dirty="0">
                <a:latin typeface="+mj-lt"/>
              </a:rPr>
              <a:t>980,000</a:t>
            </a:r>
            <a:r>
              <a:rPr lang="en-US" sz="2000" dirty="0">
                <a:latin typeface="+mj-lt"/>
              </a:rPr>
              <a:t> groups!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D1A8C-2B6B-A445-AA35-5548A29F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78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4,5: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[.x .. .x ..]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640D18-757D-B74B-9EF3-F34A1F493234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N </a:t>
            </a:r>
          </a:p>
          <a:p>
            <a:r>
              <a:rPr lang="en-US" sz="2000" b="1" dirty="0">
                <a:latin typeface="+mj-lt"/>
              </a:rPr>
              <a:t>       different</a:t>
            </a:r>
            <a:r>
              <a:rPr lang="en-US" sz="2000" dirty="0">
                <a:latin typeface="+mj-lt"/>
              </a:rPr>
              <a:t>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ED4EDAB-AD5D-7A45-B3C1-DBAC1ABFEF92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B128E-C3E0-1946-8227-B48296E4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B37A9C-7D1E-3D43-9893-3AE5A5287C1F}"/>
              </a:ext>
            </a:extLst>
          </p:cNvPr>
          <p:cNvSpPr txBox="1"/>
          <p:nvPr/>
        </p:nvSpPr>
        <p:spPr>
          <a:xfrm rot="16200000">
            <a:off x="-1036422" y="3512123"/>
            <a:ext cx="307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Fixed Header Size</a:t>
            </a:r>
          </a:p>
        </p:txBody>
      </p:sp>
    </p:spTree>
    <p:extLst>
      <p:ext uri="{BB962C8B-B14F-4D97-AF65-F5344CB8AC3E}">
        <p14:creationId xmlns:p14="http://schemas.microsoft.com/office/powerpoint/2010/main" val="12269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4,5: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[.x .. .x ..]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361DAF-5132-9646-89D5-9C92F1E632AE}"/>
              </a:ext>
            </a:extLst>
          </p:cNvPr>
          <p:cNvSpPr txBox="1"/>
          <p:nvPr/>
        </p:nvSpPr>
        <p:spPr>
          <a:xfrm>
            <a:off x="1228545" y="5402243"/>
            <a:ext cx="3583032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 Bitmap</a:t>
            </a:r>
          </a:p>
          <a:p>
            <a:pPr algn="ctr"/>
            <a:endParaRPr 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 Table Entries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9CB2BA29-7ABC-A14D-9D95-13CF9C2B661C}"/>
              </a:ext>
            </a:extLst>
          </p:cNvPr>
          <p:cNvCxnSpPr>
            <a:cxnSpLocks/>
            <a:stCxn id="32" idx="2"/>
            <a:endCxn id="27" idx="3"/>
          </p:cNvCxnSpPr>
          <p:nvPr/>
        </p:nvCxnSpPr>
        <p:spPr>
          <a:xfrm rot="10800000" flipV="1">
            <a:off x="4811577" y="1551435"/>
            <a:ext cx="2423132" cy="4327862"/>
          </a:xfrm>
          <a:prstGeom prst="bentConnector3">
            <a:avLst>
              <a:gd name="adj1" fmla="val 38536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D76F0A6-6ECF-4448-AB63-8323F594F769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Use </a:t>
            </a:r>
            <a:r>
              <a:rPr lang="en-US" sz="2000" b="1" dirty="0">
                <a:latin typeface="+mj-lt"/>
              </a:rPr>
              <a:t>switch entries </a:t>
            </a:r>
            <a:r>
              <a:rPr lang="en-US" sz="2000" dirty="0">
                <a:latin typeface="+mj-lt"/>
              </a:rPr>
              <a:t>and a </a:t>
            </a:r>
            <a:r>
              <a:rPr lang="en-US" sz="2000" b="1" dirty="0">
                <a:latin typeface="+mj-lt"/>
              </a:rPr>
              <a:t>default </a:t>
            </a:r>
          </a:p>
          <a:p>
            <a:r>
              <a:rPr lang="en-US" sz="2000" b="1" dirty="0">
                <a:latin typeface="+mj-lt"/>
              </a:rPr>
              <a:t>       bitmap</a:t>
            </a:r>
            <a:r>
              <a:rPr lang="en-US" sz="2000" dirty="0">
                <a:latin typeface="+mj-lt"/>
              </a:rPr>
              <a:t> for </a:t>
            </a:r>
            <a:r>
              <a:rPr lang="en-US" sz="2000" b="1" dirty="0">
                <a:latin typeface="+mj-lt"/>
              </a:rPr>
              <a:t>larger groups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94E438-1AD6-884C-BC29-AF3AB2768B23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2B45C-AA73-4F4D-8156-7C21E4F7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33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C07EAF-9898-714A-A590-124AAC6260AA}"/>
              </a:ext>
            </a:extLst>
          </p:cNvPr>
          <p:cNvSpPr txBox="1"/>
          <p:nvPr/>
        </p:nvSpPr>
        <p:spPr>
          <a:xfrm rot="16200000">
            <a:off x="-1036422" y="3512123"/>
            <a:ext cx="307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Fixed Header Size</a:t>
            </a:r>
          </a:p>
        </p:txBody>
      </p:sp>
    </p:spTree>
    <p:extLst>
      <p:ext uri="{BB962C8B-B14F-4D97-AF65-F5344CB8AC3E}">
        <p14:creationId xmlns:p14="http://schemas.microsoft.com/office/powerpoint/2010/main" val="1430423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9A14B1AB-36D6-8243-B72A-08607E67A42B}"/>
              </a:ext>
            </a:extLst>
          </p:cNvPr>
          <p:cNvSpPr txBox="1"/>
          <p:nvPr/>
        </p:nvSpPr>
        <p:spPr>
          <a:xfrm rot="16200000">
            <a:off x="-1036422" y="3512123"/>
            <a:ext cx="307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Fixed Header Size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5ED493-FFFD-C248-ADA4-7F40E6AA773A}"/>
              </a:ext>
            </a:extLst>
          </p:cNvPr>
          <p:cNvSpPr txBox="1"/>
          <p:nvPr/>
        </p:nvSpPr>
        <p:spPr>
          <a:xfrm>
            <a:off x="1228545" y="5402243"/>
            <a:ext cx="3583032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 Bitmap</a:t>
            </a:r>
          </a:p>
          <a:p>
            <a:pPr algn="ctr"/>
            <a:endParaRPr 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 Table Entries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4,5: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[.x .. .x ..]</a:t>
            </a: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86F2838E-D80F-BA4D-AFA1-D4D05DB2ACBE}"/>
              </a:ext>
            </a:extLst>
          </p:cNvPr>
          <p:cNvCxnSpPr>
            <a:cxnSpLocks/>
            <a:stCxn id="50" idx="2"/>
          </p:cNvCxnSpPr>
          <p:nvPr/>
        </p:nvCxnSpPr>
        <p:spPr>
          <a:xfrm rot="10800000" flipV="1">
            <a:off x="4811577" y="1551435"/>
            <a:ext cx="2423132" cy="4327862"/>
          </a:xfrm>
          <a:prstGeom prst="bentConnector3">
            <a:avLst>
              <a:gd name="adj1" fmla="val 38536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07EEFDE-4434-5642-A527-8E3DA714F68E}"/>
              </a:ext>
            </a:extLst>
          </p:cNvPr>
          <p:cNvSpPr/>
          <p:nvPr/>
        </p:nvSpPr>
        <p:spPr>
          <a:xfrm>
            <a:off x="206932" y="1335651"/>
            <a:ext cx="11422032" cy="507193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596C475-9364-9247-B05B-67DBA7A4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541" y="2491426"/>
            <a:ext cx="2027175" cy="162788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9B5862A-66D9-A342-8FEC-7079905DDD07}"/>
              </a:ext>
            </a:extLst>
          </p:cNvPr>
          <p:cNvSpPr txBox="1"/>
          <p:nvPr/>
        </p:nvSpPr>
        <p:spPr>
          <a:xfrm rot="16200000">
            <a:off x="6042658" y="2978840"/>
            <a:ext cx="1627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Switch entries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C7D9412-DF13-E844-B0EB-4CCC2F83D3D4}"/>
              </a:ext>
            </a:extLst>
          </p:cNvPr>
          <p:cNvSpPr/>
          <p:nvPr/>
        </p:nvSpPr>
        <p:spPr>
          <a:xfrm>
            <a:off x="8681441" y="3871621"/>
            <a:ext cx="708128" cy="203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89E5C39-576E-EB43-9E5E-3B3EB91A2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181" y="4629540"/>
            <a:ext cx="1879144" cy="103049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3168C52-930E-5E45-90A8-31030AA10567}"/>
              </a:ext>
            </a:extLst>
          </p:cNvPr>
          <p:cNvSpPr txBox="1"/>
          <p:nvPr/>
        </p:nvSpPr>
        <p:spPr>
          <a:xfrm>
            <a:off x="7056654" y="5891208"/>
            <a:ext cx="2088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Difference in ports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8EB945-6690-694C-A643-2E1C3F634A20}"/>
              </a:ext>
            </a:extLst>
          </p:cNvPr>
          <p:cNvSpPr txBox="1"/>
          <p:nvPr/>
        </p:nvSpPr>
        <p:spPr>
          <a:xfrm rot="16200000">
            <a:off x="5981290" y="4845188"/>
            <a:ext cx="1834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Traffic overhead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A7B4C3-9508-C74B-93DA-3396420D8B8A}"/>
              </a:ext>
            </a:extLst>
          </p:cNvPr>
          <p:cNvSpPr/>
          <p:nvPr/>
        </p:nvSpPr>
        <p:spPr>
          <a:xfrm>
            <a:off x="8566528" y="2331907"/>
            <a:ext cx="708128" cy="344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C8ED48-066B-5E4C-A20D-2A061FEA9116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Use </a:t>
            </a:r>
            <a:r>
              <a:rPr lang="en-US" sz="2000" b="1" dirty="0">
                <a:latin typeface="+mj-lt"/>
              </a:rPr>
              <a:t>switch entries </a:t>
            </a:r>
            <a:r>
              <a:rPr lang="en-US" sz="2000" dirty="0">
                <a:latin typeface="+mj-lt"/>
              </a:rPr>
              <a:t>and a </a:t>
            </a:r>
            <a:r>
              <a:rPr lang="en-US" sz="2000" b="1" dirty="0">
                <a:latin typeface="+mj-lt"/>
              </a:rPr>
              <a:t>default </a:t>
            </a:r>
          </a:p>
          <a:p>
            <a:r>
              <a:rPr lang="en-US" sz="2000" b="1" dirty="0">
                <a:latin typeface="+mj-lt"/>
              </a:rPr>
              <a:t>       bitmap</a:t>
            </a:r>
            <a:r>
              <a:rPr lang="en-US" sz="2000" dirty="0">
                <a:latin typeface="+mj-lt"/>
              </a:rPr>
              <a:t> for </a:t>
            </a:r>
            <a:r>
              <a:rPr lang="en-US" sz="2000" b="1" dirty="0">
                <a:latin typeface="+mj-lt"/>
              </a:rPr>
              <a:t>larger groups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28E9376-593E-AA41-96AB-3B6B3134B949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0F830-4770-E74B-8C89-77450560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34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A2FDF4-7F91-6B4D-A938-8F209CDCB779}"/>
              </a:ext>
            </a:extLst>
          </p:cNvPr>
          <p:cNvSpPr txBox="1"/>
          <p:nvPr/>
        </p:nvSpPr>
        <p:spPr>
          <a:xfrm>
            <a:off x="8901622" y="2659715"/>
            <a:ext cx="2907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 a data center with: 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628</a:t>
            </a:r>
            <a:r>
              <a:rPr lang="en-US" sz="2000" dirty="0">
                <a:latin typeface="+mj-lt"/>
              </a:rPr>
              <a:t> switches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325</a:t>
            </a:r>
            <a:r>
              <a:rPr lang="en-US" sz="2000" dirty="0">
                <a:latin typeface="+mj-lt"/>
              </a:rPr>
              <a:t> bytes header space</a:t>
            </a:r>
          </a:p>
        </p:txBody>
      </p:sp>
    </p:spTree>
    <p:extLst>
      <p:ext uri="{BB962C8B-B14F-4D97-AF65-F5344CB8AC3E}">
        <p14:creationId xmlns:p14="http://schemas.microsoft.com/office/powerpoint/2010/main" val="25280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265ED493-FFFD-C248-ADA4-7F40E6AA773A}"/>
              </a:ext>
            </a:extLst>
          </p:cNvPr>
          <p:cNvSpPr txBox="1"/>
          <p:nvPr/>
        </p:nvSpPr>
        <p:spPr>
          <a:xfrm>
            <a:off x="1228545" y="5402243"/>
            <a:ext cx="3583032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 Bitmap</a:t>
            </a:r>
          </a:p>
          <a:p>
            <a:pPr algn="ctr"/>
            <a:endParaRPr 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 Table Entries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4,5: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[.x .. .x ..]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C7D9412-DF13-E844-B0EB-4CCC2F83D3D4}"/>
              </a:ext>
            </a:extLst>
          </p:cNvPr>
          <p:cNvSpPr/>
          <p:nvPr/>
        </p:nvSpPr>
        <p:spPr>
          <a:xfrm>
            <a:off x="9098132" y="3906345"/>
            <a:ext cx="708128" cy="203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76F0A6-6ECF-4448-AB63-8323F594F769}"/>
              </a:ext>
            </a:extLst>
          </p:cNvPr>
          <p:cNvSpPr txBox="1"/>
          <p:nvPr/>
        </p:nvSpPr>
        <p:spPr>
          <a:xfrm>
            <a:off x="7115356" y="1358442"/>
            <a:ext cx="4513607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Encode switch ports as a </a:t>
            </a:r>
            <a:r>
              <a:rPr lang="en-US" sz="2000" b="1" dirty="0">
                <a:latin typeface="+mj-lt"/>
              </a:rPr>
              <a:t>bitmap</a:t>
            </a:r>
          </a:p>
          <a:p>
            <a:endParaRPr lang="en-US" sz="400" dirty="0">
              <a:latin typeface="+mj-lt"/>
            </a:endParaRPr>
          </a:p>
          <a:p>
            <a:r>
              <a:rPr lang="en-US" sz="2000" dirty="0">
                <a:latin typeface="+mj-lt"/>
              </a:rPr>
              <a:t>       Group switches into </a:t>
            </a:r>
            <a:r>
              <a:rPr lang="en-US" sz="2000" b="1" dirty="0">
                <a:latin typeface="+mj-lt"/>
              </a:rPr>
              <a:t>layers</a:t>
            </a:r>
          </a:p>
          <a:p>
            <a:endParaRPr lang="en-US" sz="400" dirty="0">
              <a:latin typeface="+mj-lt"/>
            </a:endParaRPr>
          </a:p>
          <a:p>
            <a:r>
              <a:rPr lang="en-US" sz="2000" dirty="0">
                <a:latin typeface="+mj-lt"/>
              </a:rPr>
              <a:t>       Switches within a layer with:</a:t>
            </a:r>
          </a:p>
          <a:p>
            <a:r>
              <a:rPr lang="en-US" sz="2000" dirty="0">
                <a:latin typeface="+mj-lt"/>
              </a:rPr>
              <a:t>       - </a:t>
            </a:r>
            <a:r>
              <a:rPr lang="en-US" sz="2000" b="1" dirty="0">
                <a:latin typeface="+mj-lt"/>
              </a:rPr>
              <a:t>same</a:t>
            </a:r>
            <a:r>
              <a:rPr lang="en-US" sz="2000" dirty="0">
                <a:latin typeface="+mj-lt"/>
              </a:rPr>
              <a:t> ports </a:t>
            </a:r>
            <a:r>
              <a:rPr lang="en-US" sz="2000" b="1" dirty="0">
                <a:latin typeface="+mj-lt"/>
              </a:rPr>
              <a:t>share a bitmap</a:t>
            </a:r>
          </a:p>
          <a:p>
            <a:r>
              <a:rPr lang="en-US" sz="2000" b="1" dirty="0">
                <a:latin typeface="+mj-lt"/>
              </a:rPr>
              <a:t>       </a:t>
            </a:r>
            <a:r>
              <a:rPr lang="en-US" sz="2000" dirty="0">
                <a:latin typeface="+mj-lt"/>
              </a:rPr>
              <a:t>- </a:t>
            </a:r>
            <a:r>
              <a:rPr lang="en-US" sz="2000" b="1" dirty="0">
                <a:latin typeface="+mj-lt"/>
              </a:rPr>
              <a:t>N different</a:t>
            </a:r>
            <a:r>
              <a:rPr lang="en-US" sz="2000" dirty="0">
                <a:latin typeface="+mj-lt"/>
              </a:rPr>
              <a:t> ports </a:t>
            </a:r>
            <a:r>
              <a:rPr lang="en-US" sz="2000" b="1" dirty="0">
                <a:latin typeface="+mj-lt"/>
              </a:rPr>
              <a:t>share a bitmap</a:t>
            </a:r>
          </a:p>
          <a:p>
            <a:endParaRPr lang="en-US" sz="400" b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       Use </a:t>
            </a:r>
            <a:r>
              <a:rPr lang="en-US" sz="2000" b="1" dirty="0">
                <a:latin typeface="+mj-lt"/>
              </a:rPr>
              <a:t>switch entries</a:t>
            </a:r>
            <a:r>
              <a:rPr lang="en-US" sz="2000" dirty="0">
                <a:latin typeface="+mj-lt"/>
              </a:rPr>
              <a:t> and a </a:t>
            </a:r>
            <a:r>
              <a:rPr lang="en-US" sz="2000" b="1" dirty="0">
                <a:latin typeface="+mj-lt"/>
              </a:rPr>
              <a:t>default </a:t>
            </a:r>
          </a:p>
          <a:p>
            <a:r>
              <a:rPr lang="en-US" sz="2000" b="1" dirty="0">
                <a:latin typeface="+mj-lt"/>
              </a:rPr>
              <a:t>       bitmap</a:t>
            </a:r>
            <a:r>
              <a:rPr lang="en-US" sz="2000" dirty="0">
                <a:latin typeface="+mj-lt"/>
              </a:rPr>
              <a:t> for </a:t>
            </a:r>
            <a:r>
              <a:rPr lang="en-US" sz="2000" b="1" dirty="0">
                <a:latin typeface="+mj-lt"/>
              </a:rPr>
              <a:t>larger groups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94E438-1AD6-884C-BC29-AF3AB2768B23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559D60-41DC-D24F-AC83-52356580F7CA}"/>
              </a:ext>
            </a:extLst>
          </p:cNvPr>
          <p:cNvSpPr/>
          <p:nvPr/>
        </p:nvSpPr>
        <p:spPr>
          <a:xfrm>
            <a:off x="7234708" y="3329982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A6E278-DDE6-0342-91E3-99E57ACCA0D0}"/>
              </a:ext>
            </a:extLst>
          </p:cNvPr>
          <p:cNvSpPr/>
          <p:nvPr/>
        </p:nvSpPr>
        <p:spPr>
          <a:xfrm>
            <a:off x="7234709" y="2779297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F95FDB7-FCFE-3943-9C26-089A616413A0}"/>
              </a:ext>
            </a:extLst>
          </p:cNvPr>
          <p:cNvSpPr/>
          <p:nvPr/>
        </p:nvSpPr>
        <p:spPr>
          <a:xfrm>
            <a:off x="7234708" y="2357136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8D43BE8-2051-AC47-B247-64DCE1657645}"/>
              </a:ext>
            </a:extLst>
          </p:cNvPr>
          <p:cNvSpPr/>
          <p:nvPr/>
        </p:nvSpPr>
        <p:spPr>
          <a:xfrm>
            <a:off x="7234708" y="1785873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A7B4C3-9508-C74B-93DA-3396420D8B8A}"/>
              </a:ext>
            </a:extLst>
          </p:cNvPr>
          <p:cNvSpPr/>
          <p:nvPr/>
        </p:nvSpPr>
        <p:spPr>
          <a:xfrm>
            <a:off x="11187293" y="3825631"/>
            <a:ext cx="708128" cy="203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A2F7D4-654C-A847-A286-44466FA6E350}"/>
              </a:ext>
            </a:extLst>
          </p:cNvPr>
          <p:cNvSpPr txBox="1"/>
          <p:nvPr/>
        </p:nvSpPr>
        <p:spPr>
          <a:xfrm>
            <a:off x="7648593" y="4176626"/>
            <a:ext cx="36072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 a data center with: 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628</a:t>
            </a:r>
            <a:r>
              <a:rPr lang="en-US" sz="2000" dirty="0">
                <a:latin typeface="+mj-lt"/>
              </a:rPr>
              <a:t> switches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325</a:t>
            </a:r>
            <a:r>
              <a:rPr lang="en-US" sz="2000" dirty="0">
                <a:latin typeface="+mj-lt"/>
              </a:rPr>
              <a:t> bytes header space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Supports </a:t>
            </a:r>
            <a:r>
              <a:rPr lang="en-US" sz="3600" b="1" dirty="0">
                <a:latin typeface="+mj-lt"/>
              </a:rPr>
              <a:t>a Million</a:t>
            </a:r>
            <a:r>
              <a:rPr lang="en-US" sz="2000" dirty="0">
                <a:latin typeface="+mj-lt"/>
              </a:rPr>
              <a:t> groups!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D1C1B-3B76-BF4E-B2E4-1C3C54EF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35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71EA47-FB29-6341-BAFA-EB2C92EBDAFD}"/>
              </a:ext>
            </a:extLst>
          </p:cNvPr>
          <p:cNvSpPr txBox="1"/>
          <p:nvPr/>
        </p:nvSpPr>
        <p:spPr>
          <a:xfrm rot="16200000">
            <a:off x="-1036422" y="3512123"/>
            <a:ext cx="307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Fixed Header Size</a:t>
            </a:r>
          </a:p>
        </p:txBody>
      </p:sp>
    </p:spTree>
    <p:extLst>
      <p:ext uri="{BB962C8B-B14F-4D97-AF65-F5344CB8AC3E}">
        <p14:creationId xmlns:p14="http://schemas.microsoft.com/office/powerpoint/2010/main" val="30591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Processing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  <a:endParaRPr lang="en-US" sz="40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EACABE76-D344-6A4E-899C-B9FD7907F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840" y="1573960"/>
            <a:ext cx="914400" cy="914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59C759-A5E7-5144-9A63-F2FCDC8D5F8F}"/>
              </a:ext>
            </a:extLst>
          </p:cNvPr>
          <p:cNvCxnSpPr>
            <a:stCxn id="6" idx="3"/>
            <a:endCxn id="3" idx="1"/>
          </p:cNvCxnSpPr>
          <p:nvPr/>
        </p:nvCxnSpPr>
        <p:spPr>
          <a:xfrm>
            <a:off x="1158240" y="2031160"/>
            <a:ext cx="1356360" cy="1"/>
          </a:xfrm>
          <a:prstGeom prst="straightConnector1">
            <a:avLst/>
          </a:prstGeom>
          <a:ln w="28575" cap="rnd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754976-77A3-8942-BBF8-51629C89ACA1}"/>
              </a:ext>
            </a:extLst>
          </p:cNvPr>
          <p:cNvSpPr txBox="1"/>
          <p:nvPr/>
        </p:nvSpPr>
        <p:spPr>
          <a:xfrm>
            <a:off x="1391426" y="157396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1. API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1EFEE6-7469-ED4A-9599-485FFB100AD5}"/>
              </a:ext>
            </a:extLst>
          </p:cNvPr>
          <p:cNvSpPr txBox="1"/>
          <p:nvPr/>
        </p:nvSpPr>
        <p:spPr>
          <a:xfrm>
            <a:off x="4141506" y="1205736"/>
            <a:ext cx="421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2. Computes the multicast policy</a:t>
            </a:r>
          </a:p>
        </p:txBody>
      </p:sp>
      <p:pic>
        <p:nvPicPr>
          <p:cNvPr id="37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B76B5468-33BF-CE46-8F86-300B05F6C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13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C3E54BE9-1464-F94C-8379-9A1C6F72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6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E5C9427E-F5C2-3C44-82FD-28E5B14F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99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6631A581-12A9-1347-A568-7F25F6B4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93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0096EF1-F8A7-1F4E-B064-05DE8FF3F80A}"/>
              </a:ext>
            </a:extLst>
          </p:cNvPr>
          <p:cNvSpPr txBox="1"/>
          <p:nvPr/>
        </p:nvSpPr>
        <p:spPr>
          <a:xfrm>
            <a:off x="1477114" y="5602583"/>
            <a:ext cx="159832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Virtual Switch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19CA8E-602B-8C40-B18A-44B1D1AF1131}"/>
              </a:ext>
            </a:extLst>
          </p:cNvPr>
          <p:cNvSpPr txBox="1"/>
          <p:nvPr/>
        </p:nvSpPr>
        <p:spPr>
          <a:xfrm>
            <a:off x="3406269" y="611183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3B11C8-3461-2C4E-87CE-4C174C901551}"/>
              </a:ext>
            </a:extLst>
          </p:cNvPr>
          <p:cNvSpPr txBox="1"/>
          <p:nvPr/>
        </p:nvSpPr>
        <p:spPr>
          <a:xfrm>
            <a:off x="4693944" y="611183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CE4D7D-2208-B145-9B0E-2338217DDA85}"/>
              </a:ext>
            </a:extLst>
          </p:cNvPr>
          <p:cNvSpPr txBox="1"/>
          <p:nvPr/>
        </p:nvSpPr>
        <p:spPr>
          <a:xfrm>
            <a:off x="8475229" y="611183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D12636-DC77-374A-A3D9-6015BB10788D}"/>
              </a:ext>
            </a:extLst>
          </p:cNvPr>
          <p:cNvCxnSpPr>
            <a:cxnSpLocks/>
            <a:stCxn id="37" idx="2"/>
            <a:endCxn id="47" idx="0"/>
          </p:cNvCxnSpPr>
          <p:nvPr/>
        </p:nvCxnSpPr>
        <p:spPr>
          <a:xfrm flipH="1">
            <a:off x="3556310" y="5966275"/>
            <a:ext cx="1" cy="1455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50A5126-5537-3948-8DBD-E986B0C1CC89}"/>
              </a:ext>
            </a:extLst>
          </p:cNvPr>
          <p:cNvCxnSpPr>
            <a:cxnSpLocks/>
            <a:stCxn id="48" idx="0"/>
            <a:endCxn id="38" idx="2"/>
          </p:cNvCxnSpPr>
          <p:nvPr/>
        </p:nvCxnSpPr>
        <p:spPr>
          <a:xfrm flipH="1" flipV="1">
            <a:off x="4849134" y="5966275"/>
            <a:ext cx="5271" cy="1455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3F37FAE-DBEC-554A-85BB-D5E50DEEF39A}"/>
              </a:ext>
            </a:extLst>
          </p:cNvPr>
          <p:cNvCxnSpPr>
            <a:cxnSpLocks/>
            <a:stCxn id="49" idx="0"/>
            <a:endCxn id="43" idx="2"/>
          </p:cNvCxnSpPr>
          <p:nvPr/>
        </p:nvCxnSpPr>
        <p:spPr>
          <a:xfrm flipV="1">
            <a:off x="8635690" y="5966275"/>
            <a:ext cx="1" cy="1455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B96695B-E888-3840-B95E-B56B213C0D4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 flipH="1">
            <a:off x="3556311" y="2372059"/>
            <a:ext cx="2539689" cy="3266943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6A75D52-B505-1549-B00C-71B9DE39E115}"/>
              </a:ext>
            </a:extLst>
          </p:cNvPr>
          <p:cNvCxnSpPr>
            <a:cxnSpLocks/>
            <a:stCxn id="3" idx="2"/>
            <a:endCxn id="38" idx="0"/>
          </p:cNvCxnSpPr>
          <p:nvPr/>
        </p:nvCxnSpPr>
        <p:spPr>
          <a:xfrm flipH="1">
            <a:off x="4849134" y="2372059"/>
            <a:ext cx="1246866" cy="3266943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7C2BFF7-127C-044F-BF56-1B86CF13A05F}"/>
              </a:ext>
            </a:extLst>
          </p:cNvPr>
          <p:cNvCxnSpPr>
            <a:cxnSpLocks/>
            <a:stCxn id="3" idx="2"/>
            <a:endCxn id="43" idx="0"/>
          </p:cNvCxnSpPr>
          <p:nvPr/>
        </p:nvCxnSpPr>
        <p:spPr>
          <a:xfrm>
            <a:off x="6096000" y="2372059"/>
            <a:ext cx="2539691" cy="3266943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19C0181-446E-2249-940F-805DA74BB5CB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0" y="2372059"/>
            <a:ext cx="1911929" cy="1854692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55C2C35-80BC-0C46-B6BA-651C3EBF8A78}"/>
              </a:ext>
            </a:extLst>
          </p:cNvPr>
          <p:cNvCxnSpPr>
            <a:cxnSpLocks/>
            <a:stCxn id="3" idx="2"/>
            <a:endCxn id="30" idx="0"/>
          </p:cNvCxnSpPr>
          <p:nvPr/>
        </p:nvCxnSpPr>
        <p:spPr>
          <a:xfrm>
            <a:off x="6096000" y="2372059"/>
            <a:ext cx="0" cy="842460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0335713-C6BD-2448-B6D3-E12AC9A883B1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 flipH="1">
            <a:off x="4184072" y="2372059"/>
            <a:ext cx="1911928" cy="1854692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7347A260-D2BA-6446-B5B5-F8CA863611A7}"/>
              </a:ext>
            </a:extLst>
          </p:cNvPr>
          <p:cNvSpPr/>
          <p:nvPr/>
        </p:nvSpPr>
        <p:spPr>
          <a:xfrm>
            <a:off x="7600392" y="2410434"/>
            <a:ext cx="3982527" cy="1635397"/>
          </a:xfrm>
          <a:prstGeom prst="roundRect">
            <a:avLst>
              <a:gd name="adj" fmla="val 72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83BC8A6-7C00-F043-ADB1-765D23E1DBDC}"/>
              </a:ext>
            </a:extLst>
          </p:cNvPr>
          <p:cNvSpPr txBox="1"/>
          <p:nvPr/>
        </p:nvSpPr>
        <p:spPr>
          <a:xfrm>
            <a:off x="7654359" y="2453661"/>
            <a:ext cx="4459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3. Installs </a:t>
            </a:r>
            <a:r>
              <a:rPr lang="en-US" sz="2400" b="1" dirty="0">
                <a:latin typeface="+mj-lt"/>
              </a:rPr>
              <a:t>entries </a:t>
            </a:r>
            <a:r>
              <a:rPr lang="en-US" sz="2400" dirty="0">
                <a:latin typeface="+mj-lt"/>
              </a:rPr>
              <a:t>in programmable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+mj-lt"/>
              </a:rPr>
              <a:t>virtual switches </a:t>
            </a:r>
            <a:r>
              <a:rPr lang="en-US" sz="2400" dirty="0">
                <a:latin typeface="+mj-lt"/>
              </a:rPr>
              <a:t>to push Elmo headers on packets 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+mj-lt"/>
              </a:rPr>
              <a:t>hardware switches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952C6A64-9AA2-1342-B492-47FEE4703556}"/>
              </a:ext>
            </a:extLst>
          </p:cNvPr>
          <p:cNvSpPr/>
          <p:nvPr/>
        </p:nvSpPr>
        <p:spPr>
          <a:xfrm>
            <a:off x="373790" y="3949485"/>
            <a:ext cx="2895809" cy="1631216"/>
          </a:xfrm>
          <a:prstGeom prst="roundRect">
            <a:avLst>
              <a:gd name="adj" fmla="val 115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D56A263-2627-EA4C-949E-A758AF24358A}"/>
              </a:ext>
            </a:extLst>
          </p:cNvPr>
          <p:cNvSpPr txBox="1"/>
          <p:nvPr/>
        </p:nvSpPr>
        <p:spPr>
          <a:xfrm>
            <a:off x="354448" y="3956091"/>
            <a:ext cx="2903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+mj-lt"/>
              </a:rPr>
              <a:t>More </a:t>
            </a:r>
            <a:r>
              <a:rPr lang="en-US" sz="2000" b="1" dirty="0">
                <a:latin typeface="+mj-lt"/>
              </a:rPr>
              <a:t>flow entries</a:t>
            </a:r>
            <a:r>
              <a:rPr lang="en-US" sz="2000" dirty="0">
                <a:latin typeface="+mj-lt"/>
              </a:rPr>
              <a:t> and higher </a:t>
            </a:r>
            <a:r>
              <a:rPr lang="en-US" sz="2000" b="1" dirty="0">
                <a:latin typeface="+mj-lt"/>
              </a:rPr>
              <a:t>update rates </a:t>
            </a:r>
            <a:r>
              <a:rPr lang="en-US" sz="2000" dirty="0">
                <a:latin typeface="+mj-lt"/>
              </a:rPr>
              <a:t>than hardware switches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No changes </a:t>
            </a:r>
            <a:r>
              <a:rPr lang="en-US" sz="2000" dirty="0">
                <a:latin typeface="+mj-lt"/>
              </a:rPr>
              <a:t>to the tenant application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D25BE-2C59-D047-8EA6-C3C39771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/>
      <p:bldP spid="45" grpId="0" animBg="1"/>
      <p:bldP spid="90" grpId="0" animBg="1"/>
      <p:bldP spid="89" grpId="0"/>
      <p:bldP spid="9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Processing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  <a:endParaRPr lang="en-US" sz="40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EACABE76-D344-6A4E-899C-B9FD7907F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840" y="1573960"/>
            <a:ext cx="914400" cy="914400"/>
          </a:xfrm>
          <a:prstGeom prst="rect">
            <a:avLst/>
          </a:prstGeom>
        </p:spPr>
      </p:pic>
      <p:pic>
        <p:nvPicPr>
          <p:cNvPr id="37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B76B5468-33BF-CE46-8F86-300B05F6C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13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C3E54BE9-1464-F94C-8379-9A1C6F72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6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E5C9427E-F5C2-3C44-82FD-28E5B14F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99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6631A581-12A9-1347-A568-7F25F6B4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93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619CA8E-602B-8C40-B18A-44B1D1AF1131}"/>
              </a:ext>
            </a:extLst>
          </p:cNvPr>
          <p:cNvSpPr txBox="1"/>
          <p:nvPr/>
        </p:nvSpPr>
        <p:spPr>
          <a:xfrm>
            <a:off x="3406269" y="611183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3B11C8-3461-2C4E-87CE-4C174C901551}"/>
              </a:ext>
            </a:extLst>
          </p:cNvPr>
          <p:cNvSpPr txBox="1"/>
          <p:nvPr/>
        </p:nvSpPr>
        <p:spPr>
          <a:xfrm>
            <a:off x="4693944" y="611183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CE4D7D-2208-B145-9B0E-2338217DDA85}"/>
              </a:ext>
            </a:extLst>
          </p:cNvPr>
          <p:cNvSpPr txBox="1"/>
          <p:nvPr/>
        </p:nvSpPr>
        <p:spPr>
          <a:xfrm>
            <a:off x="8475229" y="611183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D12636-DC77-374A-A3D9-6015BB10788D}"/>
              </a:ext>
            </a:extLst>
          </p:cNvPr>
          <p:cNvCxnSpPr>
            <a:cxnSpLocks/>
            <a:stCxn id="37" idx="2"/>
            <a:endCxn id="47" idx="0"/>
          </p:cNvCxnSpPr>
          <p:nvPr/>
        </p:nvCxnSpPr>
        <p:spPr>
          <a:xfrm flipH="1">
            <a:off x="3556310" y="5966275"/>
            <a:ext cx="1" cy="1455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50A5126-5537-3948-8DBD-E986B0C1CC89}"/>
              </a:ext>
            </a:extLst>
          </p:cNvPr>
          <p:cNvCxnSpPr>
            <a:cxnSpLocks/>
            <a:stCxn id="48" idx="0"/>
            <a:endCxn id="38" idx="2"/>
          </p:cNvCxnSpPr>
          <p:nvPr/>
        </p:nvCxnSpPr>
        <p:spPr>
          <a:xfrm flipH="1" flipV="1">
            <a:off x="4849134" y="5966275"/>
            <a:ext cx="5271" cy="1455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3F37FAE-DBEC-554A-85BB-D5E50DEEF39A}"/>
              </a:ext>
            </a:extLst>
          </p:cNvPr>
          <p:cNvCxnSpPr>
            <a:cxnSpLocks/>
            <a:stCxn id="49" idx="0"/>
            <a:endCxn id="43" idx="2"/>
          </p:cNvCxnSpPr>
          <p:nvPr/>
        </p:nvCxnSpPr>
        <p:spPr>
          <a:xfrm flipV="1">
            <a:off x="8635690" y="5966275"/>
            <a:ext cx="1" cy="1455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A9FFAA5-7C83-DB49-BAA6-12E34B0043B1}"/>
              </a:ext>
            </a:extLst>
          </p:cNvPr>
          <p:cNvSpPr/>
          <p:nvPr/>
        </p:nvSpPr>
        <p:spPr>
          <a:xfrm>
            <a:off x="3150218" y="6219561"/>
            <a:ext cx="747143" cy="219542"/>
          </a:xfrm>
          <a:prstGeom prst="rect">
            <a:avLst/>
          </a:prstGeom>
          <a:solidFill>
            <a:schemeClr val="accent6"/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0" normalizeH="0" baseline="0" noProof="0"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7896EF-D225-EC45-84CE-5F9FE36A82B2}"/>
              </a:ext>
            </a:extLst>
          </p:cNvPr>
          <p:cNvGrpSpPr/>
          <p:nvPr/>
        </p:nvGrpSpPr>
        <p:grpSpPr>
          <a:xfrm>
            <a:off x="3054753" y="5671764"/>
            <a:ext cx="921230" cy="219543"/>
            <a:chOff x="1523795" y="5387658"/>
            <a:chExt cx="614153" cy="1463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0E9DBD5-6CCE-7249-9BA7-49555B758C8E}"/>
                </a:ext>
              </a:extLst>
            </p:cNvPr>
            <p:cNvSpPr/>
            <p:nvPr/>
          </p:nvSpPr>
          <p:spPr>
            <a:xfrm>
              <a:off x="1639853" y="5387659"/>
              <a:ext cx="498095" cy="146361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0C3635-4C69-164F-8290-84F14904FF99}"/>
                </a:ext>
              </a:extLst>
            </p:cNvPr>
            <p:cNvSpPr/>
            <p:nvPr/>
          </p:nvSpPr>
          <p:spPr>
            <a:xfrm flipH="1">
              <a:off x="1523795" y="5387658"/>
              <a:ext cx="161687" cy="146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9D83E295-EB12-F346-BA90-1464200110F7}"/>
              </a:ext>
            </a:extLst>
          </p:cNvPr>
          <p:cNvSpPr/>
          <p:nvPr/>
        </p:nvSpPr>
        <p:spPr>
          <a:xfrm>
            <a:off x="3895493" y="4697647"/>
            <a:ext cx="747143" cy="219542"/>
          </a:xfrm>
          <a:prstGeom prst="rect">
            <a:avLst/>
          </a:prstGeom>
          <a:solidFill>
            <a:schemeClr val="accent6"/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0" normalizeH="0" baseline="0" noProof="0"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832B5A0-8DDD-DD49-841C-B9C1F75496D2}"/>
              </a:ext>
            </a:extLst>
          </p:cNvPr>
          <p:cNvGrpSpPr/>
          <p:nvPr/>
        </p:nvGrpSpPr>
        <p:grpSpPr>
          <a:xfrm>
            <a:off x="3723457" y="4686968"/>
            <a:ext cx="921230" cy="219543"/>
            <a:chOff x="1523795" y="5387658"/>
            <a:chExt cx="614153" cy="14636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A4647D-5D18-7148-AD80-61DED231244E}"/>
                </a:ext>
              </a:extLst>
            </p:cNvPr>
            <p:cNvSpPr/>
            <p:nvPr/>
          </p:nvSpPr>
          <p:spPr>
            <a:xfrm>
              <a:off x="1639853" y="5387659"/>
              <a:ext cx="498095" cy="146361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81DAF4-F342-4445-BA2D-DEE13BE01644}"/>
                </a:ext>
              </a:extLst>
            </p:cNvPr>
            <p:cNvSpPr/>
            <p:nvPr/>
          </p:nvSpPr>
          <p:spPr>
            <a:xfrm flipH="1">
              <a:off x="1523795" y="5387658"/>
              <a:ext cx="161687" cy="146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0C915F61-7CE4-D846-9E21-9721B4912CCA}"/>
              </a:ext>
            </a:extLst>
          </p:cNvPr>
          <p:cNvSpPr/>
          <p:nvPr/>
        </p:nvSpPr>
        <p:spPr>
          <a:xfrm>
            <a:off x="7717379" y="4659540"/>
            <a:ext cx="747143" cy="219542"/>
          </a:xfrm>
          <a:prstGeom prst="rect">
            <a:avLst/>
          </a:prstGeom>
          <a:solidFill>
            <a:schemeClr val="accent6"/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0" normalizeH="0" baseline="0" noProof="0"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F837A-C28E-BE4B-989D-31572E44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37</a:t>
            </a:fld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FBCBC0E-8CBA-CD42-AE31-854596ACC9CD}"/>
              </a:ext>
            </a:extLst>
          </p:cNvPr>
          <p:cNvSpPr/>
          <p:nvPr/>
        </p:nvSpPr>
        <p:spPr>
          <a:xfrm>
            <a:off x="1388936" y="3813717"/>
            <a:ext cx="2107933" cy="1234649"/>
          </a:xfrm>
          <a:prstGeom prst="roundRect">
            <a:avLst>
              <a:gd name="adj" fmla="val 72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8854A-C972-9D42-AE6E-2CCBEE619E33}"/>
              </a:ext>
            </a:extLst>
          </p:cNvPr>
          <p:cNvSpPr txBox="1"/>
          <p:nvPr/>
        </p:nvSpPr>
        <p:spPr>
          <a:xfrm>
            <a:off x="1412301" y="4116723"/>
            <a:ext cx="214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      Matching bitmap</a:t>
            </a:r>
          </a:p>
          <a:p>
            <a:r>
              <a:rPr lang="en-US" dirty="0">
                <a:latin typeface="+mj-lt"/>
              </a:rPr>
              <a:t>or  Table entry</a:t>
            </a:r>
          </a:p>
          <a:p>
            <a:r>
              <a:rPr lang="en-US" dirty="0">
                <a:latin typeface="+mj-lt"/>
              </a:rPr>
              <a:t>or  Default bitmap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22995F-84C8-774B-A290-9B6CBE85079E}"/>
              </a:ext>
            </a:extLst>
          </p:cNvPr>
          <p:cNvSpPr txBox="1"/>
          <p:nvPr/>
        </p:nvSpPr>
        <p:spPr>
          <a:xfrm>
            <a:off x="1400807" y="3813717"/>
            <a:ext cx="18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Switch looks for: </a:t>
            </a:r>
          </a:p>
        </p:txBody>
      </p:sp>
    </p:spTree>
    <p:extLst>
      <p:ext uri="{BB962C8B-B14F-4D97-AF65-F5344CB8AC3E}">
        <p14:creationId xmlns:p14="http://schemas.microsoft.com/office/powerpoint/2010/main" val="11322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0393 L 0.00274 -0.07709 " pathEditMode="relative" ptsTypes="AA"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0.05391 -0.1437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66 0.14213 " pathEditMode="relative" ptsTypes="AA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3 C 0.05221 -0.07292 0.1043 -0.14885 0.1569 -0.14977 C 0.20937 -0.15093 0.26224 -0.07686 0.31523 -0.00301 " pathEditMode="relative" ptsTypes="AAA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36 0.14352 " pathEditMode="relative" ptsTypes="AA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8" grpId="0" animBg="1"/>
      <p:bldP spid="58" grpId="1" animBg="1"/>
      <p:bldP spid="64" grpId="0" animBg="1"/>
      <p:bldP spid="64" grpId="1" animBg="1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Applications Run Without Performance Overhead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83" y="1903259"/>
            <a:ext cx="4751339" cy="368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97" y="2117345"/>
            <a:ext cx="4749638" cy="3443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60375" y="3333676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Arial" charset="0"/>
                <a:ea typeface="Arial" charset="0"/>
                <a:cs typeface="Arial" charset="0"/>
              </a:rPr>
              <a:t>Subscriber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512331" y="3504946"/>
            <a:ext cx="16273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Arial" charset="0"/>
                <a:ea typeface="Arial" charset="0"/>
                <a:cs typeface="Arial" charset="0"/>
              </a:rPr>
              <a:t>Publisher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6A41F-1ABA-B046-BA16-8493C645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38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99C446-6735-6A4B-B324-713A2AADF6AE}"/>
              </a:ext>
            </a:extLst>
          </p:cNvPr>
          <p:cNvCxnSpPr>
            <a:cxnSpLocks/>
          </p:cNvCxnSpPr>
          <p:nvPr/>
        </p:nvCxnSpPr>
        <p:spPr>
          <a:xfrm>
            <a:off x="2809875" y="2041525"/>
            <a:ext cx="4000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AE841D8-1AC4-384A-A03F-5E6982F7AF5B}"/>
              </a:ext>
            </a:extLst>
          </p:cNvPr>
          <p:cNvSpPr/>
          <p:nvPr/>
        </p:nvSpPr>
        <p:spPr>
          <a:xfrm>
            <a:off x="2485884" y="2972167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7346D-5EBF-654D-8830-920EA75775EB}"/>
              </a:ext>
            </a:extLst>
          </p:cNvPr>
          <p:cNvCxnSpPr>
            <a:cxnSpLocks/>
          </p:cNvCxnSpPr>
          <p:nvPr/>
        </p:nvCxnSpPr>
        <p:spPr>
          <a:xfrm flipV="1">
            <a:off x="2565400" y="3044825"/>
            <a:ext cx="314325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E1C8E50-5F26-4349-B968-C4C8F8D69DF8}"/>
              </a:ext>
            </a:extLst>
          </p:cNvPr>
          <p:cNvSpPr/>
          <p:nvPr/>
        </p:nvSpPr>
        <p:spPr>
          <a:xfrm>
            <a:off x="2941192" y="1974850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6ED832-E330-B242-8EA0-40E70D612236}"/>
              </a:ext>
            </a:extLst>
          </p:cNvPr>
          <p:cNvSpPr/>
          <p:nvPr/>
        </p:nvSpPr>
        <p:spPr>
          <a:xfrm>
            <a:off x="2825609" y="2972167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5F6D2C-068B-2844-869B-8BE1B591CF96}"/>
              </a:ext>
            </a:extLst>
          </p:cNvPr>
          <p:cNvSpPr/>
          <p:nvPr/>
        </p:nvSpPr>
        <p:spPr>
          <a:xfrm>
            <a:off x="3166011" y="2885530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E22E13-0C5A-454E-8DF3-22FC91BAC38B}"/>
              </a:ext>
            </a:extLst>
          </p:cNvPr>
          <p:cNvSpPr/>
          <p:nvPr/>
        </p:nvSpPr>
        <p:spPr>
          <a:xfrm>
            <a:off x="3505736" y="2869275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7BD86B-FCEE-D846-B85F-35B41CDA51C0}"/>
              </a:ext>
            </a:extLst>
          </p:cNvPr>
          <p:cNvSpPr/>
          <p:nvPr/>
        </p:nvSpPr>
        <p:spPr>
          <a:xfrm>
            <a:off x="3848356" y="2912032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645AEB-E9B5-8947-B42E-E35BE6F846C5}"/>
              </a:ext>
            </a:extLst>
          </p:cNvPr>
          <p:cNvSpPr/>
          <p:nvPr/>
        </p:nvSpPr>
        <p:spPr>
          <a:xfrm>
            <a:off x="4191256" y="2945543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B907D0-8091-3848-ACD1-BCBE59771B9F}"/>
              </a:ext>
            </a:extLst>
          </p:cNvPr>
          <p:cNvSpPr/>
          <p:nvPr/>
        </p:nvSpPr>
        <p:spPr>
          <a:xfrm>
            <a:off x="4528343" y="2932585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98EAEF-26EA-6445-A7F2-99A02522AB6A}"/>
              </a:ext>
            </a:extLst>
          </p:cNvPr>
          <p:cNvSpPr/>
          <p:nvPr/>
        </p:nvSpPr>
        <p:spPr>
          <a:xfrm>
            <a:off x="4868605" y="2896157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AE2152-61BB-104D-9513-7C9B86400D10}"/>
              </a:ext>
            </a:extLst>
          </p:cNvPr>
          <p:cNvSpPr/>
          <p:nvPr/>
        </p:nvSpPr>
        <p:spPr>
          <a:xfrm>
            <a:off x="5211505" y="2962262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BBFE44-0621-6B49-81F3-471C31298169}"/>
              </a:ext>
            </a:extLst>
          </p:cNvPr>
          <p:cNvCxnSpPr>
            <a:cxnSpLocks/>
          </p:cNvCxnSpPr>
          <p:nvPr/>
        </p:nvCxnSpPr>
        <p:spPr>
          <a:xfrm flipV="1">
            <a:off x="2924746" y="2958527"/>
            <a:ext cx="293223" cy="7975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0C0DA3-6B3E-C440-B0F0-774F62DDAD65}"/>
              </a:ext>
            </a:extLst>
          </p:cNvPr>
          <p:cNvCxnSpPr>
            <a:cxnSpLocks/>
          </p:cNvCxnSpPr>
          <p:nvPr/>
        </p:nvCxnSpPr>
        <p:spPr>
          <a:xfrm flipV="1">
            <a:off x="3265147" y="2935650"/>
            <a:ext cx="301752" cy="182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07A91D-3376-1C4F-8E48-A8F50AA7F70D}"/>
              </a:ext>
            </a:extLst>
          </p:cNvPr>
          <p:cNvCxnSpPr>
            <a:cxnSpLocks/>
          </p:cNvCxnSpPr>
          <p:nvPr/>
        </p:nvCxnSpPr>
        <p:spPr>
          <a:xfrm>
            <a:off x="3591800" y="2940413"/>
            <a:ext cx="322975" cy="4146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016DEE-882F-1444-9E28-5F50EC68A1FB}"/>
              </a:ext>
            </a:extLst>
          </p:cNvPr>
          <p:cNvCxnSpPr>
            <a:cxnSpLocks/>
          </p:cNvCxnSpPr>
          <p:nvPr/>
        </p:nvCxnSpPr>
        <p:spPr>
          <a:xfrm>
            <a:off x="3947493" y="2983752"/>
            <a:ext cx="273621" cy="2743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DEBCFEC-3869-AE4D-987C-DE98D305DBC8}"/>
              </a:ext>
            </a:extLst>
          </p:cNvPr>
          <p:cNvCxnSpPr>
            <a:cxnSpLocks/>
          </p:cNvCxnSpPr>
          <p:nvPr/>
        </p:nvCxnSpPr>
        <p:spPr>
          <a:xfrm flipV="1">
            <a:off x="4290393" y="3003532"/>
            <a:ext cx="267808" cy="914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2D95653-A861-D846-B26A-02F85EA6BB9C}"/>
              </a:ext>
            </a:extLst>
          </p:cNvPr>
          <p:cNvCxnSpPr>
            <a:cxnSpLocks/>
          </p:cNvCxnSpPr>
          <p:nvPr/>
        </p:nvCxnSpPr>
        <p:spPr>
          <a:xfrm flipV="1">
            <a:off x="4644299" y="2968798"/>
            <a:ext cx="254164" cy="2743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DF113A2-00B7-5A4C-91D4-7D5ECC8AA091}"/>
              </a:ext>
            </a:extLst>
          </p:cNvPr>
          <p:cNvCxnSpPr>
            <a:cxnSpLocks/>
          </p:cNvCxnSpPr>
          <p:nvPr/>
        </p:nvCxnSpPr>
        <p:spPr>
          <a:xfrm>
            <a:off x="4944305" y="2964972"/>
            <a:ext cx="347472" cy="656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D776282-C879-B54B-9ECB-EC8271C67A69}"/>
              </a:ext>
            </a:extLst>
          </p:cNvPr>
          <p:cNvCxnSpPr>
            <a:cxnSpLocks/>
          </p:cNvCxnSpPr>
          <p:nvPr/>
        </p:nvCxnSpPr>
        <p:spPr>
          <a:xfrm>
            <a:off x="3201240" y="2866100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AE368A8-4937-9941-AA6C-E5FA49A76218}"/>
              </a:ext>
            </a:extLst>
          </p:cNvPr>
          <p:cNvCxnSpPr>
            <a:cxnSpLocks/>
          </p:cNvCxnSpPr>
          <p:nvPr/>
        </p:nvCxnSpPr>
        <p:spPr>
          <a:xfrm>
            <a:off x="3201240" y="3038283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26A502-F665-8B49-BF0A-579ADB7C1868}"/>
              </a:ext>
            </a:extLst>
          </p:cNvPr>
          <p:cNvCxnSpPr>
            <a:cxnSpLocks/>
          </p:cNvCxnSpPr>
          <p:nvPr/>
        </p:nvCxnSpPr>
        <p:spPr>
          <a:xfrm>
            <a:off x="3541491" y="2850958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DAC4E96-62E3-0B4F-849A-EC5D6A8A1391}"/>
              </a:ext>
            </a:extLst>
          </p:cNvPr>
          <p:cNvCxnSpPr>
            <a:cxnSpLocks/>
          </p:cNvCxnSpPr>
          <p:nvPr/>
        </p:nvCxnSpPr>
        <p:spPr>
          <a:xfrm>
            <a:off x="3541491" y="3024658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AC02137-6F51-1B4E-9611-4DEB6925E7C0}"/>
              </a:ext>
            </a:extLst>
          </p:cNvPr>
          <p:cNvCxnSpPr>
            <a:cxnSpLocks/>
          </p:cNvCxnSpPr>
          <p:nvPr/>
        </p:nvCxnSpPr>
        <p:spPr>
          <a:xfrm>
            <a:off x="2858189" y="2947601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A3041A7-0B42-CC4B-B840-F831FF171C57}"/>
              </a:ext>
            </a:extLst>
          </p:cNvPr>
          <p:cNvCxnSpPr>
            <a:cxnSpLocks/>
          </p:cNvCxnSpPr>
          <p:nvPr/>
        </p:nvCxnSpPr>
        <p:spPr>
          <a:xfrm>
            <a:off x="2858189" y="3134926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9BE1688-0F9D-2B41-8C10-B03A9B28ABC7}"/>
              </a:ext>
            </a:extLst>
          </p:cNvPr>
          <p:cNvCxnSpPr>
            <a:cxnSpLocks/>
          </p:cNvCxnSpPr>
          <p:nvPr/>
        </p:nvCxnSpPr>
        <p:spPr>
          <a:xfrm>
            <a:off x="3883714" y="289615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EDC58AD-9080-8F4F-9A31-76C6F780AB9B}"/>
              </a:ext>
            </a:extLst>
          </p:cNvPr>
          <p:cNvCxnSpPr>
            <a:cxnSpLocks/>
          </p:cNvCxnSpPr>
          <p:nvPr/>
        </p:nvCxnSpPr>
        <p:spPr>
          <a:xfrm>
            <a:off x="3883714" y="306928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56B3795-FB4E-C742-8960-7DA1AB89E116}"/>
              </a:ext>
            </a:extLst>
          </p:cNvPr>
          <p:cNvCxnSpPr>
            <a:cxnSpLocks/>
          </p:cNvCxnSpPr>
          <p:nvPr/>
        </p:nvCxnSpPr>
        <p:spPr>
          <a:xfrm>
            <a:off x="4223836" y="292529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C4A7F-FDB0-8E4A-A059-80CA23254E45}"/>
              </a:ext>
            </a:extLst>
          </p:cNvPr>
          <p:cNvCxnSpPr>
            <a:cxnSpLocks/>
          </p:cNvCxnSpPr>
          <p:nvPr/>
        </p:nvCxnSpPr>
        <p:spPr>
          <a:xfrm>
            <a:off x="4223836" y="310475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D37A60B-47AD-4E48-8F61-AFF88E0DD901}"/>
              </a:ext>
            </a:extLst>
          </p:cNvPr>
          <p:cNvCxnSpPr>
            <a:cxnSpLocks/>
          </p:cNvCxnSpPr>
          <p:nvPr/>
        </p:nvCxnSpPr>
        <p:spPr>
          <a:xfrm>
            <a:off x="4561377" y="290885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CEF6379-C9B5-EE41-82BE-12DF5A89F445}"/>
              </a:ext>
            </a:extLst>
          </p:cNvPr>
          <p:cNvCxnSpPr>
            <a:cxnSpLocks/>
          </p:cNvCxnSpPr>
          <p:nvPr/>
        </p:nvCxnSpPr>
        <p:spPr>
          <a:xfrm>
            <a:off x="4561599" y="3095232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1A2DDD7-7B90-4F43-BBBA-561831EDF75F}"/>
              </a:ext>
            </a:extLst>
          </p:cNvPr>
          <p:cNvCxnSpPr>
            <a:cxnSpLocks/>
          </p:cNvCxnSpPr>
          <p:nvPr/>
        </p:nvCxnSpPr>
        <p:spPr>
          <a:xfrm>
            <a:off x="4901861" y="286665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4F70954-AE04-F146-9BB2-C6D0A3CB9C61}"/>
              </a:ext>
            </a:extLst>
          </p:cNvPr>
          <p:cNvCxnSpPr>
            <a:cxnSpLocks/>
          </p:cNvCxnSpPr>
          <p:nvPr/>
        </p:nvCxnSpPr>
        <p:spPr>
          <a:xfrm>
            <a:off x="4905036" y="306928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31AA6E-71CA-294C-81A8-82B20F17B2D9}"/>
              </a:ext>
            </a:extLst>
          </p:cNvPr>
          <p:cNvCxnSpPr>
            <a:cxnSpLocks/>
          </p:cNvCxnSpPr>
          <p:nvPr/>
        </p:nvCxnSpPr>
        <p:spPr>
          <a:xfrm>
            <a:off x="5240910" y="2932585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7060B9E-5667-504D-9D7C-B6E17BECAAF9}"/>
              </a:ext>
            </a:extLst>
          </p:cNvPr>
          <p:cNvCxnSpPr>
            <a:cxnSpLocks/>
          </p:cNvCxnSpPr>
          <p:nvPr/>
        </p:nvCxnSpPr>
        <p:spPr>
          <a:xfrm>
            <a:off x="5240909" y="311989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A3AC5DA-BF7F-D24D-BE65-03F6C31AD74E}"/>
              </a:ext>
            </a:extLst>
          </p:cNvPr>
          <p:cNvCxnSpPr>
            <a:cxnSpLocks/>
          </p:cNvCxnSpPr>
          <p:nvPr/>
        </p:nvCxnSpPr>
        <p:spPr>
          <a:xfrm>
            <a:off x="2518464" y="2968798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D3F86E2-4D27-B24B-89B8-5C83962F1DA6}"/>
              </a:ext>
            </a:extLst>
          </p:cNvPr>
          <p:cNvCxnSpPr>
            <a:cxnSpLocks/>
          </p:cNvCxnSpPr>
          <p:nvPr/>
        </p:nvCxnSpPr>
        <p:spPr>
          <a:xfrm>
            <a:off x="2518464" y="311989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D747072-7486-164A-8174-4401A1FFE708}"/>
              </a:ext>
            </a:extLst>
          </p:cNvPr>
          <p:cNvCxnSpPr>
            <a:cxnSpLocks/>
          </p:cNvCxnSpPr>
          <p:nvPr/>
        </p:nvCxnSpPr>
        <p:spPr>
          <a:xfrm flipV="1">
            <a:off x="2894887" y="2938935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97A458C-43A4-FD4D-903B-CD8E85BA77E2}"/>
              </a:ext>
            </a:extLst>
          </p:cNvPr>
          <p:cNvCxnSpPr>
            <a:cxnSpLocks/>
          </p:cNvCxnSpPr>
          <p:nvPr/>
        </p:nvCxnSpPr>
        <p:spPr>
          <a:xfrm flipV="1">
            <a:off x="3237752" y="2861679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65750F5-C853-234A-986D-DC664B6963E7}"/>
              </a:ext>
            </a:extLst>
          </p:cNvPr>
          <p:cNvCxnSpPr>
            <a:cxnSpLocks/>
          </p:cNvCxnSpPr>
          <p:nvPr/>
        </p:nvCxnSpPr>
        <p:spPr>
          <a:xfrm flipV="1">
            <a:off x="3575015" y="2844229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BF570D5-1925-4B45-94BC-7F7B71905FE6}"/>
              </a:ext>
            </a:extLst>
          </p:cNvPr>
          <p:cNvCxnSpPr>
            <a:cxnSpLocks/>
          </p:cNvCxnSpPr>
          <p:nvPr/>
        </p:nvCxnSpPr>
        <p:spPr>
          <a:xfrm flipV="1">
            <a:off x="3917915" y="2889433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F801AB-64EA-3A4F-B50B-4C7818AE049E}"/>
              </a:ext>
            </a:extLst>
          </p:cNvPr>
          <p:cNvCxnSpPr>
            <a:cxnSpLocks/>
          </p:cNvCxnSpPr>
          <p:nvPr/>
        </p:nvCxnSpPr>
        <p:spPr>
          <a:xfrm flipV="1">
            <a:off x="4260499" y="2910714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A801E35-B535-6941-AF32-5EB8B840D1EE}"/>
              </a:ext>
            </a:extLst>
          </p:cNvPr>
          <p:cNvCxnSpPr>
            <a:cxnSpLocks/>
          </p:cNvCxnSpPr>
          <p:nvPr/>
        </p:nvCxnSpPr>
        <p:spPr>
          <a:xfrm flipV="1">
            <a:off x="4597622" y="2898381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C288AAC-A3A4-7C4C-B72D-283F2D0979FB}"/>
              </a:ext>
            </a:extLst>
          </p:cNvPr>
          <p:cNvCxnSpPr>
            <a:cxnSpLocks/>
          </p:cNvCxnSpPr>
          <p:nvPr/>
        </p:nvCxnSpPr>
        <p:spPr>
          <a:xfrm flipV="1">
            <a:off x="4941352" y="2869275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AE06B6E-11C7-194D-9E99-C4DB7EEFD9F5}"/>
              </a:ext>
            </a:extLst>
          </p:cNvPr>
          <p:cNvCxnSpPr>
            <a:cxnSpLocks/>
          </p:cNvCxnSpPr>
          <p:nvPr/>
        </p:nvCxnSpPr>
        <p:spPr>
          <a:xfrm flipV="1">
            <a:off x="5280782" y="2929224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43E6CD8-1F58-A540-9D69-01C71D65CBA4}"/>
              </a:ext>
            </a:extLst>
          </p:cNvPr>
          <p:cNvSpPr/>
          <p:nvPr/>
        </p:nvSpPr>
        <p:spPr>
          <a:xfrm>
            <a:off x="8556372" y="2293456"/>
            <a:ext cx="138312" cy="1383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A115EB4-064A-FF49-83BC-4930C05FEE3A}"/>
              </a:ext>
            </a:extLst>
          </p:cNvPr>
          <p:cNvCxnSpPr>
            <a:cxnSpLocks/>
          </p:cNvCxnSpPr>
          <p:nvPr/>
        </p:nvCxnSpPr>
        <p:spPr>
          <a:xfrm>
            <a:off x="7816511" y="4312404"/>
            <a:ext cx="105114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DE06D16-947F-EA4B-B0D2-7064BED80C36}"/>
              </a:ext>
            </a:extLst>
          </p:cNvPr>
          <p:cNvCxnSpPr>
            <a:cxnSpLocks/>
          </p:cNvCxnSpPr>
          <p:nvPr/>
        </p:nvCxnSpPr>
        <p:spPr>
          <a:xfrm>
            <a:off x="8178461" y="4315579"/>
            <a:ext cx="105114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2F9C013-EDB1-7D4F-9E2A-F9F4408575AC}"/>
              </a:ext>
            </a:extLst>
          </p:cNvPr>
          <p:cNvCxnSpPr>
            <a:cxnSpLocks/>
          </p:cNvCxnSpPr>
          <p:nvPr/>
        </p:nvCxnSpPr>
        <p:spPr>
          <a:xfrm>
            <a:off x="8536445" y="4316054"/>
            <a:ext cx="105114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F3E9F54-78D2-3842-BA0E-70CBD9B88776}"/>
              </a:ext>
            </a:extLst>
          </p:cNvPr>
          <p:cNvCxnSpPr>
            <a:cxnSpLocks/>
          </p:cNvCxnSpPr>
          <p:nvPr/>
        </p:nvCxnSpPr>
        <p:spPr>
          <a:xfrm>
            <a:off x="8901838" y="4315376"/>
            <a:ext cx="105114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C3569D1-D097-A740-9DE5-4F294159F708}"/>
              </a:ext>
            </a:extLst>
          </p:cNvPr>
          <p:cNvCxnSpPr>
            <a:cxnSpLocks/>
          </p:cNvCxnSpPr>
          <p:nvPr/>
        </p:nvCxnSpPr>
        <p:spPr>
          <a:xfrm>
            <a:off x="9263559" y="4314677"/>
            <a:ext cx="105114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BBD84CA-DEDB-384F-A4E2-962D997CB065}"/>
              </a:ext>
            </a:extLst>
          </p:cNvPr>
          <p:cNvCxnSpPr>
            <a:cxnSpLocks/>
          </p:cNvCxnSpPr>
          <p:nvPr/>
        </p:nvCxnSpPr>
        <p:spPr>
          <a:xfrm>
            <a:off x="9625280" y="4313977"/>
            <a:ext cx="105114" cy="0"/>
          </a:xfrm>
          <a:prstGeom prst="line">
            <a:avLst/>
          </a:prstGeom>
          <a:ln w="355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83AC3C4-6E31-0B42-BC9F-EB48E03AB14D}"/>
              </a:ext>
            </a:extLst>
          </p:cNvPr>
          <p:cNvCxnSpPr>
            <a:cxnSpLocks/>
          </p:cNvCxnSpPr>
          <p:nvPr/>
        </p:nvCxnSpPr>
        <p:spPr>
          <a:xfrm>
            <a:off x="9987000" y="4313277"/>
            <a:ext cx="105114" cy="0"/>
          </a:xfrm>
          <a:prstGeom prst="line">
            <a:avLst/>
          </a:prstGeom>
          <a:ln w="355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33A8D97-2EB5-5B45-8D8E-FBC19DDCF3CC}"/>
              </a:ext>
            </a:extLst>
          </p:cNvPr>
          <p:cNvCxnSpPr>
            <a:cxnSpLocks/>
          </p:cNvCxnSpPr>
          <p:nvPr/>
        </p:nvCxnSpPr>
        <p:spPr>
          <a:xfrm>
            <a:off x="10352393" y="4312879"/>
            <a:ext cx="105114" cy="0"/>
          </a:xfrm>
          <a:prstGeom prst="line">
            <a:avLst/>
          </a:prstGeom>
          <a:ln w="355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500414B-7F07-3041-8B04-CBF0EA25FC57}"/>
              </a:ext>
            </a:extLst>
          </p:cNvPr>
          <p:cNvCxnSpPr>
            <a:cxnSpLocks/>
          </p:cNvCxnSpPr>
          <p:nvPr/>
        </p:nvCxnSpPr>
        <p:spPr>
          <a:xfrm>
            <a:off x="10714114" y="4312404"/>
            <a:ext cx="105114" cy="0"/>
          </a:xfrm>
          <a:prstGeom prst="line">
            <a:avLst/>
          </a:prstGeom>
          <a:ln w="355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1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157262" y="1834597"/>
            <a:ext cx="3021965" cy="3007789"/>
          </a:xfrm>
          <a:prstGeom prst="roundRect">
            <a:avLst>
              <a:gd name="adj" fmla="val 81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309803" y="1898866"/>
            <a:ext cx="6455474" cy="27948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u="sng" dirty="0">
                <a:latin typeface="+mj-lt"/>
              </a:rPr>
              <a:t>Designed</a:t>
            </a:r>
            <a:r>
              <a:rPr lang="en-US" dirty="0">
                <a:latin typeface="+mj-lt"/>
              </a:rPr>
              <a:t> for multi-tenant data centers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u="sng" dirty="0">
                <a:latin typeface="+mj-lt"/>
              </a:rPr>
              <a:t>Compactly encodes multicast policy </a:t>
            </a:r>
            <a:r>
              <a:rPr lang="en-US" dirty="0">
                <a:latin typeface="+mj-lt"/>
              </a:rPr>
              <a:t>inside packets</a:t>
            </a:r>
            <a:r>
              <a:rPr lang="en-US" dirty="0">
                <a:latin typeface="+mj-lt"/>
                <a:ea typeface="Calibri Light" charset="0"/>
                <a:cs typeface="Calibri Light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sz="2000" dirty="0">
              <a:latin typeface="+mj-lt"/>
              <a:ea typeface="Calibri Light" charset="0"/>
              <a:cs typeface="Calibri Light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u="sng" dirty="0">
                <a:latin typeface="+mj-lt"/>
                <a:ea typeface="Calibri Light" charset="0"/>
                <a:cs typeface="Calibri Light" charset="0"/>
              </a:rPr>
              <a:t>Operates at hardware speed</a:t>
            </a:r>
            <a:r>
              <a:rPr lang="en-US" b="1" dirty="0">
                <a:latin typeface="+mj-lt"/>
                <a:ea typeface="Calibri Light" charset="0"/>
                <a:cs typeface="Calibri Light" charset="0"/>
              </a:rPr>
              <a:t> </a:t>
            </a:r>
            <a:r>
              <a:rPr lang="en-US" dirty="0">
                <a:latin typeface="+mj-lt"/>
                <a:ea typeface="Calibri Light" charset="0"/>
                <a:cs typeface="Calibri Light" charset="0"/>
              </a:rPr>
              <a:t>using programmable data planes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953144" y="1979046"/>
            <a:ext cx="1430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Elmo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157263" y="2954491"/>
            <a:ext cx="3021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Source Routed</a:t>
            </a: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Multicast</a:t>
            </a: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for Public Clouds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FC3BCC-4711-B64F-A02D-A67303AC1A0B}"/>
              </a:ext>
            </a:extLst>
          </p:cNvPr>
          <p:cNvSpPr txBox="1">
            <a:spLocks/>
          </p:cNvSpPr>
          <p:nvPr/>
        </p:nvSpPr>
        <p:spPr>
          <a:xfrm>
            <a:off x="3280757" y="5235432"/>
            <a:ext cx="5241285" cy="11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Learn more here: </a:t>
            </a:r>
          </a:p>
          <a:p>
            <a:r>
              <a:rPr lang="en-US" sz="2800" u="sng" dirty="0">
                <a:solidFill>
                  <a:schemeClr val="accent5"/>
                </a:solidFill>
                <a:latin typeface="+mj-lt"/>
              </a:rPr>
              <a:t>https://elmo-mcast.github.io</a:t>
            </a:r>
            <a:r>
              <a:rPr lang="en-US" sz="2800" u="sng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359FD-D086-C34A-87D2-C35777E9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BE870-595B-C94D-AC81-356916BF9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92" y="2969989"/>
            <a:ext cx="1890793" cy="30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4903E-17 3.7037E-7 L -0.19987 -0.1032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9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2" grpId="0"/>
      <p:bldP spid="16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0B220B-CA22-FE48-92C4-D012589CCA8E}"/>
              </a:ext>
            </a:extLst>
          </p:cNvPr>
          <p:cNvSpPr/>
          <p:nvPr/>
        </p:nvSpPr>
        <p:spPr>
          <a:xfrm>
            <a:off x="854826" y="1835546"/>
            <a:ext cx="9989798" cy="66711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loud">
            <a:extLst>
              <a:ext uri="{FF2B5EF4-FFF2-40B4-BE49-F238E27FC236}">
                <a16:creationId xmlns:a16="http://schemas.microsoft.com/office/drawing/2014/main" id="{4ECB839B-4314-8748-86ED-831D3194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1884" y="1313617"/>
            <a:ext cx="6158345" cy="615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848" cy="68179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Cloud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4CC6F1-1644-2547-A28E-04067DAC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22044" y="3458618"/>
            <a:ext cx="2027805" cy="202780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2E60805-5184-0C4F-B84C-70217E1E2E6E}"/>
              </a:ext>
            </a:extLst>
          </p:cNvPr>
          <p:cNvSpPr/>
          <p:nvPr/>
        </p:nvSpPr>
        <p:spPr>
          <a:xfrm>
            <a:off x="144996" y="3494125"/>
            <a:ext cx="3070863" cy="8636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8B6FCE-CEE4-4441-8B98-C916F8D0E926}"/>
              </a:ext>
            </a:extLst>
          </p:cNvPr>
          <p:cNvSpPr txBox="1"/>
          <p:nvPr/>
        </p:nvSpPr>
        <p:spPr>
          <a:xfrm>
            <a:off x="335554" y="3668590"/>
            <a:ext cx="2739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Streaming Telemetry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4AB4DF-941B-A044-A5F4-482DC12C8AC8}"/>
              </a:ext>
            </a:extLst>
          </p:cNvPr>
          <p:cNvSpPr/>
          <p:nvPr/>
        </p:nvSpPr>
        <p:spPr>
          <a:xfrm>
            <a:off x="804584" y="2354655"/>
            <a:ext cx="3322915" cy="863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5FEBCC-E634-2949-9F2C-90AD66138102}"/>
              </a:ext>
            </a:extLst>
          </p:cNvPr>
          <p:cNvSpPr txBox="1"/>
          <p:nvPr/>
        </p:nvSpPr>
        <p:spPr>
          <a:xfrm>
            <a:off x="1347377" y="2535759"/>
            <a:ext cx="224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State Replication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AB14339-834A-0D45-ACE1-F92F7E36552E}"/>
              </a:ext>
            </a:extLst>
          </p:cNvPr>
          <p:cNvSpPr/>
          <p:nvPr/>
        </p:nvSpPr>
        <p:spPr>
          <a:xfrm>
            <a:off x="2833755" y="1359406"/>
            <a:ext cx="4551622" cy="93217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108D53-6AD9-D345-8AC2-2F39ED64E232}"/>
              </a:ext>
            </a:extLst>
          </p:cNvPr>
          <p:cNvSpPr txBox="1"/>
          <p:nvPr/>
        </p:nvSpPr>
        <p:spPr>
          <a:xfrm>
            <a:off x="3568813" y="1420047"/>
            <a:ext cx="3362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Distributed Programming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Frameworks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A2AD93-70C5-6943-B62F-C3F9550F3BBA}"/>
              </a:ext>
            </a:extLst>
          </p:cNvPr>
          <p:cNvSpPr/>
          <p:nvPr/>
        </p:nvSpPr>
        <p:spPr>
          <a:xfrm>
            <a:off x="6967312" y="2098971"/>
            <a:ext cx="3804876" cy="863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785E7E-F30D-E74F-BC46-B5AB14F67992}"/>
              </a:ext>
            </a:extLst>
          </p:cNvPr>
          <p:cNvSpPr txBox="1"/>
          <p:nvPr/>
        </p:nvSpPr>
        <p:spPr>
          <a:xfrm>
            <a:off x="7191950" y="2300851"/>
            <a:ext cx="3426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Publish-Subscribe Systems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3FF977-9D8A-DD4D-8DB0-127C1BBC9A66}"/>
              </a:ext>
            </a:extLst>
          </p:cNvPr>
          <p:cNvSpPr/>
          <p:nvPr/>
        </p:nvSpPr>
        <p:spPr>
          <a:xfrm>
            <a:off x="8076107" y="3168827"/>
            <a:ext cx="3804875" cy="863600"/>
          </a:xfrm>
          <a:prstGeom prst="ellipse">
            <a:avLst/>
          </a:prstGeom>
          <a:solidFill>
            <a:schemeClr val="tx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B3D773-1B8D-0B43-BC84-616B598DB33D}"/>
              </a:ext>
            </a:extLst>
          </p:cNvPr>
          <p:cNvSpPr txBox="1"/>
          <p:nvPr/>
        </p:nvSpPr>
        <p:spPr>
          <a:xfrm>
            <a:off x="8322579" y="3342997"/>
            <a:ext cx="3458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Infrastructure Applications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517F13-3A31-0747-934C-604A638982D7}"/>
              </a:ext>
            </a:extLst>
          </p:cNvPr>
          <p:cNvSpPr/>
          <p:nvPr/>
        </p:nvSpPr>
        <p:spPr>
          <a:xfrm>
            <a:off x="9885926" y="4243936"/>
            <a:ext cx="1611760" cy="8165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D68AAA-AC51-9740-9F20-6BA967F3C256}"/>
              </a:ext>
            </a:extLst>
          </p:cNvPr>
          <p:cNvSpPr txBox="1"/>
          <p:nvPr/>
        </p:nvSpPr>
        <p:spPr>
          <a:xfrm>
            <a:off x="10046437" y="4467535"/>
            <a:ext cx="129073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and more </a:t>
            </a:r>
            <a:r>
              <a:rPr lang="mr-IN" b="1" dirty="0">
                <a:latin typeface="+mj-lt"/>
              </a:rPr>
              <a:t>…</a:t>
            </a:r>
            <a:endParaRPr lang="en-US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3C210-EC85-854F-9E99-6C4FDFAB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83DA1-9235-174A-A61C-C509F44D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33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Backup Slides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362CB-6430-DB4F-B8FC-7D1F02C57848}"/>
              </a:ext>
            </a:extLst>
          </p:cNvPr>
          <p:cNvSpPr/>
          <p:nvPr/>
        </p:nvSpPr>
        <p:spPr>
          <a:xfrm>
            <a:off x="7932293" y="2813626"/>
            <a:ext cx="599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27CB1-2F3D-1048-A526-4FB6A8C7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73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Control Plane Scalability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DADBF-E4ED-EE4E-9675-D20647FE2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624" y="2707701"/>
            <a:ext cx="6495913" cy="2462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B8A18-A203-F34E-9597-F84D6C179EEA}"/>
              </a:ext>
            </a:extLst>
          </p:cNvPr>
          <p:cNvSpPr txBox="1"/>
          <p:nvPr/>
        </p:nvSpPr>
        <p:spPr>
          <a:xfrm>
            <a:off x="4818679" y="5169222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min (max)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362CB-6430-DB4F-B8FC-7D1F02C57848}"/>
              </a:ext>
            </a:extLst>
          </p:cNvPr>
          <p:cNvSpPr/>
          <p:nvPr/>
        </p:nvSpPr>
        <p:spPr>
          <a:xfrm>
            <a:off x="7932293" y="2813626"/>
            <a:ext cx="599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077757-FA95-0849-A365-C735E81BD68A}"/>
              </a:ext>
            </a:extLst>
          </p:cNvPr>
          <p:cNvSpPr txBox="1"/>
          <p:nvPr/>
        </p:nvSpPr>
        <p:spPr>
          <a:xfrm>
            <a:off x="7834348" y="2733158"/>
            <a:ext cx="39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799EC-CC9C-1A45-9974-3120AB10066B}"/>
              </a:ext>
            </a:extLst>
          </p:cNvPr>
          <p:cNvSpPr txBox="1"/>
          <p:nvPr/>
        </p:nvSpPr>
        <p:spPr>
          <a:xfrm>
            <a:off x="402222" y="6324600"/>
            <a:ext cx="39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D9475-23E3-8C48-87C9-C77222EEF03E}"/>
              </a:ext>
            </a:extLst>
          </p:cNvPr>
          <p:cNvSpPr txBox="1"/>
          <p:nvPr/>
        </p:nvSpPr>
        <p:spPr>
          <a:xfrm>
            <a:off x="601161" y="6370766"/>
            <a:ext cx="635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hlinkClick r:id="rId4"/>
              </a:rPr>
              <a:t>https://conferences.sigcomm.org/co-next/2013/program/p61.pdf</a:t>
            </a:r>
            <a:r>
              <a:rPr lang="en-US" dirty="0">
                <a:latin typeface="Times" pitchFamily="2" charset="0"/>
              </a:rPr>
              <a:t> 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39F56F7-EA1D-A34F-B009-01A86AE71BFE}"/>
              </a:ext>
            </a:extLst>
          </p:cNvPr>
          <p:cNvSpPr/>
          <p:nvPr/>
        </p:nvSpPr>
        <p:spPr>
          <a:xfrm>
            <a:off x="6723635" y="4609708"/>
            <a:ext cx="1402270" cy="47134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EFEBD6-9C43-9D45-8A93-224A063F50AC}"/>
              </a:ext>
            </a:extLst>
          </p:cNvPr>
          <p:cNvSpPr txBox="1"/>
          <p:nvPr/>
        </p:nvSpPr>
        <p:spPr>
          <a:xfrm>
            <a:off x="838200" y="1268271"/>
            <a:ext cx="9425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For a multi-rooted Clos topology with </a:t>
            </a:r>
            <a:r>
              <a:rPr lang="en-US" sz="2800" b="1" dirty="0">
                <a:latin typeface="+mj-lt"/>
              </a:rPr>
              <a:t>27K hosts </a:t>
            </a:r>
            <a:r>
              <a:rPr lang="en-US" sz="2800" dirty="0">
                <a:latin typeface="+mj-lt"/>
              </a:rPr>
              <a:t>and </a:t>
            </a:r>
            <a:r>
              <a:rPr lang="en-US" sz="2800" i="1" dirty="0">
                <a:latin typeface="+mj-lt"/>
              </a:rPr>
              <a:t>p</a:t>
            </a:r>
            <a:r>
              <a:rPr lang="en-US" sz="2800" dirty="0">
                <a:latin typeface="+mj-lt"/>
              </a:rPr>
              <a:t>-rule </a:t>
            </a:r>
            <a:r>
              <a:rPr lang="en-US" sz="2800" b="1" dirty="0">
                <a:latin typeface="+mj-lt"/>
              </a:rPr>
              <a:t>header of 325 bytes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0F211-7462-8047-9C9A-ED33E75C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46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Elmo Adds Negligible Overheads to Soft. Switches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33" y="2010499"/>
            <a:ext cx="4493835" cy="3635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71" y="2010499"/>
            <a:ext cx="4493835" cy="35950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88145-E7C2-344A-BEEF-E4370BD6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61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Elmo Operates within the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Header Size Limit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Switch ASICs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517662"/>
            <a:ext cx="942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256-port, 200 mm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baseline switching ASIC that can parse a 512-byte packet header: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4" y="2819399"/>
            <a:ext cx="6844750" cy="3422375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7579703" y="3353032"/>
            <a:ext cx="266700" cy="857250"/>
          </a:xfrm>
          <a:prstGeom prst="rightBrace">
            <a:avLst>
              <a:gd name="adj1" fmla="val 49777"/>
              <a:gd name="adj2" fmla="val 50000"/>
            </a:avLst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7846403" y="3273825"/>
            <a:ext cx="3507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190 bytes</a:t>
            </a:r>
            <a:r>
              <a:rPr lang="en-US" sz="2000" dirty="0">
                <a:latin typeface="+mj-lt"/>
              </a:rPr>
              <a:t> for other protocols (e.g., datacenter protocols take about 90 bytes)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EA51-C2D6-954E-A025-5419889F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9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Elmo’s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Primitives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are Inexpensive to Implement in 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Switch ASICs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517662"/>
            <a:ext cx="942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256-port, 200 mm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baseline switching ASIC that can parse a 512-byte packet header: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819398"/>
            <a:ext cx="4589919" cy="347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6780" y="3826221"/>
            <a:ext cx="4842416" cy="11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As a comparison, </a:t>
            </a:r>
          </a:p>
          <a:p>
            <a:endParaRPr lang="en-US" sz="105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Conga</a:t>
            </a:r>
            <a:r>
              <a:rPr lang="en-US" sz="2800" dirty="0">
                <a:latin typeface="+mj-lt"/>
              </a:rPr>
              <a:t> consumes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2%</a:t>
            </a:r>
            <a:r>
              <a:rPr lang="en-US" sz="2800" dirty="0">
                <a:latin typeface="+mj-lt"/>
              </a:rPr>
              <a:t> of area 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6780" y="4894654"/>
            <a:ext cx="453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Banzai </a:t>
            </a:r>
            <a:r>
              <a:rPr lang="en-US" sz="2800" dirty="0">
                <a:latin typeface="+mj-lt"/>
              </a:rPr>
              <a:t>consumes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12%</a:t>
            </a:r>
            <a:r>
              <a:rPr lang="en-US" sz="2800" dirty="0">
                <a:latin typeface="+mj-lt"/>
              </a:rPr>
              <a:t> of area.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BDB79-735E-7149-9187-E887B169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loud">
            <a:extLst>
              <a:ext uri="{FF2B5EF4-FFF2-40B4-BE49-F238E27FC236}">
                <a16:creationId xmlns:a16="http://schemas.microsoft.com/office/drawing/2014/main" id="{4ECB839B-4314-8748-86ED-831D3194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1884" y="1313617"/>
            <a:ext cx="6158345" cy="615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848" cy="68179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Cloud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4CC6F1-1644-2547-A28E-04067DAC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22044" y="3458618"/>
            <a:ext cx="2027805" cy="2027805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BC60F766-D79C-3B47-BCBE-D9335E3BC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917493" y="4164883"/>
            <a:ext cx="654623" cy="654623"/>
          </a:xfrm>
          <a:prstGeom prst="rect">
            <a:avLst/>
          </a:prstGeom>
        </p:spPr>
      </p:pic>
      <p:pic>
        <p:nvPicPr>
          <p:cNvPr id="188" name="Graphic 187">
            <a:extLst>
              <a:ext uri="{FF2B5EF4-FFF2-40B4-BE49-F238E27FC236}">
                <a16:creationId xmlns:a16="http://schemas.microsoft.com/office/drawing/2014/main" id="{CF8A4E99-9300-A74A-B2CF-A9A7B57C0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69721" y="3246977"/>
            <a:ext cx="654623" cy="654623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536B72F0-7FD9-A44F-85A8-BB551B871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18388" y="4909368"/>
            <a:ext cx="654623" cy="654623"/>
          </a:xfrm>
          <a:prstGeom prst="rect">
            <a:avLst/>
          </a:prstGeom>
        </p:spPr>
      </p:pic>
      <p:pic>
        <p:nvPicPr>
          <p:cNvPr id="190" name="Graphic 189">
            <a:extLst>
              <a:ext uri="{FF2B5EF4-FFF2-40B4-BE49-F238E27FC236}">
                <a16:creationId xmlns:a16="http://schemas.microsoft.com/office/drawing/2014/main" id="{22D5146D-0D9F-184D-B39F-6526CE30B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56023" y="4994805"/>
            <a:ext cx="654623" cy="654623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18D1F9A3-429B-024D-B561-5EC872124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39771" y="5180337"/>
            <a:ext cx="654623" cy="654623"/>
          </a:xfrm>
          <a:prstGeom prst="rect">
            <a:avLst/>
          </a:prstGeom>
        </p:spPr>
      </p:pic>
      <p:pic>
        <p:nvPicPr>
          <p:cNvPr id="192" name="Graphic 191">
            <a:extLst>
              <a:ext uri="{FF2B5EF4-FFF2-40B4-BE49-F238E27FC236}">
                <a16:creationId xmlns:a16="http://schemas.microsoft.com/office/drawing/2014/main" id="{467192FA-BE3A-5849-B016-07A89A072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49849" y="4485571"/>
            <a:ext cx="654623" cy="654623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997EAE2F-71E0-3940-A99D-C97277DA4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06286" y="5004702"/>
            <a:ext cx="654623" cy="654623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C88CD4E3-BC81-D446-86F2-BF3D1BB24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51551" y="3738166"/>
            <a:ext cx="654623" cy="654623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F3413AA-4AAE-7447-9048-7B0F543BE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71" y="5739629"/>
            <a:ext cx="1463040" cy="1463040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56738F10-9066-0345-A881-6C072B7901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79" y="5936776"/>
            <a:ext cx="2095500" cy="771144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BD104FE7-9A48-B34E-9E90-25909C47E2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3" y="5772791"/>
            <a:ext cx="1270000" cy="127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A0F8CCF-FA88-B245-849B-5BD14E8E0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8465" y="5158902"/>
            <a:ext cx="654623" cy="654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FD93F4-1474-9448-A45E-ED64B98FD5A8}"/>
              </a:ext>
            </a:extLst>
          </p:cNvPr>
          <p:cNvSpPr txBox="1"/>
          <p:nvPr/>
        </p:nvSpPr>
        <p:spPr>
          <a:xfrm>
            <a:off x="5735946" y="1174001"/>
            <a:ext cx="60103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10,000s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tenants</a:t>
            </a:r>
            <a:endParaRPr lang="en-US" sz="900" b="1" dirty="0">
              <a:latin typeface="+mj-lt"/>
            </a:endParaRPr>
          </a:p>
          <a:p>
            <a:r>
              <a:rPr lang="en-US" sz="3200" dirty="0">
                <a:latin typeface="+mj-lt"/>
              </a:rPr>
              <a:t>           </a:t>
            </a:r>
            <a:r>
              <a:rPr lang="en-US" sz="3200" b="1" dirty="0">
                <a:latin typeface="+mj-lt"/>
              </a:rPr>
              <a:t>100s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workloads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</a:t>
            </a:r>
            <a:r>
              <a:rPr lang="en-US" sz="3200" b="1" dirty="0">
                <a:latin typeface="+mj-lt"/>
              </a:rPr>
              <a:t>Millions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groups</a:t>
            </a:r>
            <a:r>
              <a:rPr lang="en-US" sz="4000" dirty="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pic>
        <p:nvPicPr>
          <p:cNvPr id="9" name="Graphic 8" descr="Arrow: Counter-clockwise curve">
            <a:extLst>
              <a:ext uri="{FF2B5EF4-FFF2-40B4-BE49-F238E27FC236}">
                <a16:creationId xmlns:a16="http://schemas.microsoft.com/office/drawing/2014/main" id="{67486D72-785A-6B4E-AE81-E244DEEE2F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799518">
            <a:off x="7159905" y="2381160"/>
            <a:ext cx="634766" cy="634766"/>
          </a:xfrm>
          <a:prstGeom prst="rect">
            <a:avLst/>
          </a:prstGeom>
        </p:spPr>
      </p:pic>
      <p:pic>
        <p:nvPicPr>
          <p:cNvPr id="23" name="Graphic 22" descr="Arrow: Counter-clockwise curve">
            <a:extLst>
              <a:ext uri="{FF2B5EF4-FFF2-40B4-BE49-F238E27FC236}">
                <a16:creationId xmlns:a16="http://schemas.microsoft.com/office/drawing/2014/main" id="{FFA113C3-7BC1-3342-9B53-210125529F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799518">
            <a:off x="6065667" y="1765819"/>
            <a:ext cx="634766" cy="6347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26A57-594B-A746-8512-504D251E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loud">
            <a:extLst>
              <a:ext uri="{FF2B5EF4-FFF2-40B4-BE49-F238E27FC236}">
                <a16:creationId xmlns:a16="http://schemas.microsoft.com/office/drawing/2014/main" id="{4ECB839B-4314-8748-86ED-831D3194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1884" y="1313617"/>
            <a:ext cx="6158345" cy="615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848" cy="68179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Cloud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4CC6F1-1644-2547-A28E-04067DAC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22044" y="3458618"/>
            <a:ext cx="2027805" cy="2027805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BC60F766-D79C-3B47-BCBE-D9335E3BC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917493" y="4164883"/>
            <a:ext cx="654623" cy="654623"/>
          </a:xfrm>
          <a:prstGeom prst="rect">
            <a:avLst/>
          </a:prstGeom>
        </p:spPr>
      </p:pic>
      <p:pic>
        <p:nvPicPr>
          <p:cNvPr id="188" name="Graphic 187">
            <a:extLst>
              <a:ext uri="{FF2B5EF4-FFF2-40B4-BE49-F238E27FC236}">
                <a16:creationId xmlns:a16="http://schemas.microsoft.com/office/drawing/2014/main" id="{CF8A4E99-9300-A74A-B2CF-A9A7B57C0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69721" y="3246977"/>
            <a:ext cx="654623" cy="654623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536B72F0-7FD9-A44F-85A8-BB551B871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18388" y="4909368"/>
            <a:ext cx="654623" cy="654623"/>
          </a:xfrm>
          <a:prstGeom prst="rect">
            <a:avLst/>
          </a:prstGeom>
        </p:spPr>
      </p:pic>
      <p:pic>
        <p:nvPicPr>
          <p:cNvPr id="190" name="Graphic 189">
            <a:extLst>
              <a:ext uri="{FF2B5EF4-FFF2-40B4-BE49-F238E27FC236}">
                <a16:creationId xmlns:a16="http://schemas.microsoft.com/office/drawing/2014/main" id="{22D5146D-0D9F-184D-B39F-6526CE30B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56023" y="4994805"/>
            <a:ext cx="654623" cy="654623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18D1F9A3-429B-024D-B561-5EC872124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39771" y="5180337"/>
            <a:ext cx="654623" cy="654623"/>
          </a:xfrm>
          <a:prstGeom prst="rect">
            <a:avLst/>
          </a:prstGeom>
        </p:spPr>
      </p:pic>
      <p:pic>
        <p:nvPicPr>
          <p:cNvPr id="192" name="Graphic 191">
            <a:extLst>
              <a:ext uri="{FF2B5EF4-FFF2-40B4-BE49-F238E27FC236}">
                <a16:creationId xmlns:a16="http://schemas.microsoft.com/office/drawing/2014/main" id="{467192FA-BE3A-5849-B016-07A89A072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49849" y="4485571"/>
            <a:ext cx="654623" cy="654623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997EAE2F-71E0-3940-A99D-C97277DA4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06286" y="5004702"/>
            <a:ext cx="654623" cy="654623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C88CD4E3-BC81-D446-86F2-BF3D1BB24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51551" y="3738166"/>
            <a:ext cx="654623" cy="654623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F3413AA-4AAE-7447-9048-7B0F543BE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71" y="5739629"/>
            <a:ext cx="1463040" cy="1463040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56738F10-9066-0345-A881-6C072B7901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79" y="5936776"/>
            <a:ext cx="2095500" cy="771144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BD104FE7-9A48-B34E-9E90-25909C47E2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3" y="5772791"/>
            <a:ext cx="1270000" cy="127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A0F8CCF-FA88-B245-849B-5BD14E8E0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8465" y="5158902"/>
            <a:ext cx="654623" cy="65462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133FC6A-07A5-A342-9731-F30C068A6270}"/>
              </a:ext>
            </a:extLst>
          </p:cNvPr>
          <p:cNvSpPr/>
          <p:nvPr/>
        </p:nvSpPr>
        <p:spPr>
          <a:xfrm>
            <a:off x="2584348" y="3765615"/>
            <a:ext cx="6413416" cy="155805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Multicast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5B2DA4-44BA-0A4C-8051-856CA3C030E3}"/>
              </a:ext>
            </a:extLst>
          </p:cNvPr>
          <p:cNvSpPr txBox="1"/>
          <p:nvPr/>
        </p:nvSpPr>
        <p:spPr>
          <a:xfrm>
            <a:off x="5735946" y="1174001"/>
            <a:ext cx="60103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10,000s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tenants</a:t>
            </a:r>
            <a:endParaRPr lang="en-US" sz="900" b="1" dirty="0">
              <a:latin typeface="+mj-lt"/>
            </a:endParaRPr>
          </a:p>
          <a:p>
            <a:r>
              <a:rPr lang="en-US" sz="3200" dirty="0">
                <a:latin typeface="+mj-lt"/>
              </a:rPr>
              <a:t>           </a:t>
            </a:r>
            <a:r>
              <a:rPr lang="en-US" sz="3200" b="1" dirty="0">
                <a:latin typeface="+mj-lt"/>
              </a:rPr>
              <a:t>100s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workloads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</a:t>
            </a:r>
            <a:r>
              <a:rPr lang="en-US" sz="3200" b="1" dirty="0">
                <a:latin typeface="+mj-lt"/>
              </a:rPr>
              <a:t>Millions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groups</a:t>
            </a:r>
            <a:r>
              <a:rPr lang="en-US" sz="4000" dirty="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pic>
        <p:nvPicPr>
          <p:cNvPr id="24" name="Graphic 23" descr="Arrow: Counter-clockwise curve">
            <a:extLst>
              <a:ext uri="{FF2B5EF4-FFF2-40B4-BE49-F238E27FC236}">
                <a16:creationId xmlns:a16="http://schemas.microsoft.com/office/drawing/2014/main" id="{B130A4FD-6838-E24E-A2DC-93A1FBB1AC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799518">
            <a:off x="7159905" y="2381160"/>
            <a:ext cx="634766" cy="634766"/>
          </a:xfrm>
          <a:prstGeom prst="rect">
            <a:avLst/>
          </a:prstGeom>
        </p:spPr>
      </p:pic>
      <p:pic>
        <p:nvPicPr>
          <p:cNvPr id="25" name="Graphic 24" descr="Arrow: Counter-clockwise curve">
            <a:extLst>
              <a:ext uri="{FF2B5EF4-FFF2-40B4-BE49-F238E27FC236}">
                <a16:creationId xmlns:a16="http://schemas.microsoft.com/office/drawing/2014/main" id="{12F0EA01-8255-8947-86CE-547022ADE0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799518">
            <a:off x="6065667" y="1765819"/>
            <a:ext cx="634766" cy="6347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24DED-7DA1-B04C-A8B9-40AA2EEE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0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loud">
            <a:extLst>
              <a:ext uri="{FF2B5EF4-FFF2-40B4-BE49-F238E27FC236}">
                <a16:creationId xmlns:a16="http://schemas.microsoft.com/office/drawing/2014/main" id="{4ECB839B-4314-8748-86ED-831D3194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1884" y="1313617"/>
            <a:ext cx="6158345" cy="615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848" cy="68179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Cloud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4CC6F1-1644-2547-A28E-04067DAC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22044" y="3458618"/>
            <a:ext cx="2027805" cy="2027805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BC60F766-D79C-3B47-BCBE-D9335E3BC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917493" y="4164883"/>
            <a:ext cx="654623" cy="654623"/>
          </a:xfrm>
          <a:prstGeom prst="rect">
            <a:avLst/>
          </a:prstGeom>
        </p:spPr>
      </p:pic>
      <p:pic>
        <p:nvPicPr>
          <p:cNvPr id="188" name="Graphic 187">
            <a:extLst>
              <a:ext uri="{FF2B5EF4-FFF2-40B4-BE49-F238E27FC236}">
                <a16:creationId xmlns:a16="http://schemas.microsoft.com/office/drawing/2014/main" id="{CF8A4E99-9300-A74A-B2CF-A9A7B57C0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69721" y="3246977"/>
            <a:ext cx="654623" cy="654623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536B72F0-7FD9-A44F-85A8-BB551B871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18388" y="4909368"/>
            <a:ext cx="654623" cy="654623"/>
          </a:xfrm>
          <a:prstGeom prst="rect">
            <a:avLst/>
          </a:prstGeom>
        </p:spPr>
      </p:pic>
      <p:pic>
        <p:nvPicPr>
          <p:cNvPr id="190" name="Graphic 189">
            <a:extLst>
              <a:ext uri="{FF2B5EF4-FFF2-40B4-BE49-F238E27FC236}">
                <a16:creationId xmlns:a16="http://schemas.microsoft.com/office/drawing/2014/main" id="{22D5146D-0D9F-184D-B39F-6526CE30B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56023" y="4994805"/>
            <a:ext cx="654623" cy="654623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18D1F9A3-429B-024D-B561-5EC872124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39771" y="5180337"/>
            <a:ext cx="654623" cy="654623"/>
          </a:xfrm>
          <a:prstGeom prst="rect">
            <a:avLst/>
          </a:prstGeom>
        </p:spPr>
      </p:pic>
      <p:pic>
        <p:nvPicPr>
          <p:cNvPr id="192" name="Graphic 191">
            <a:extLst>
              <a:ext uri="{FF2B5EF4-FFF2-40B4-BE49-F238E27FC236}">
                <a16:creationId xmlns:a16="http://schemas.microsoft.com/office/drawing/2014/main" id="{467192FA-BE3A-5849-B016-07A89A072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49849" y="4485571"/>
            <a:ext cx="654623" cy="654623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997EAE2F-71E0-3940-A99D-C97277DA4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06286" y="5004702"/>
            <a:ext cx="654623" cy="654623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C88CD4E3-BC81-D446-86F2-BF3D1BB24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51551" y="3738166"/>
            <a:ext cx="654623" cy="654623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F3413AA-4AAE-7447-9048-7B0F543BE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71" y="5739629"/>
            <a:ext cx="1463040" cy="1463040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56738F10-9066-0345-A881-6C072B7901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79" y="5936776"/>
            <a:ext cx="2095500" cy="771144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BD104FE7-9A48-B34E-9E90-25909C47E2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3" y="5772791"/>
            <a:ext cx="1270000" cy="127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A0F8CCF-FA88-B245-849B-5BD14E8E0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8465" y="5158902"/>
            <a:ext cx="654623" cy="65462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26E4BEB-1DE8-6E46-9497-FDF1B258FB86}"/>
              </a:ext>
            </a:extLst>
          </p:cNvPr>
          <p:cNvSpPr/>
          <p:nvPr/>
        </p:nvSpPr>
        <p:spPr>
          <a:xfrm>
            <a:off x="2584348" y="3765615"/>
            <a:ext cx="6413416" cy="1558052"/>
          </a:xfrm>
          <a:prstGeom prst="roundRect">
            <a:avLst>
              <a:gd name="adj" fmla="val 50000"/>
            </a:avLst>
          </a:prstGeom>
          <a:pattFill prst="horzBrick">
            <a:fgClr>
              <a:schemeClr val="bg1"/>
            </a:fgClr>
            <a:bgClr>
              <a:schemeClr val="accent2">
                <a:lumMod val="75000"/>
              </a:schemeClr>
            </a:bgClr>
          </a:pattFill>
          <a:ln w="38100">
            <a:noFill/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Multicast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5660A4-B73D-6F4C-B0A8-AE6E69CBA989}"/>
              </a:ext>
            </a:extLst>
          </p:cNvPr>
          <p:cNvSpPr txBox="1"/>
          <p:nvPr/>
        </p:nvSpPr>
        <p:spPr>
          <a:xfrm>
            <a:off x="5735946" y="1174001"/>
            <a:ext cx="60103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10,000s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tenants</a:t>
            </a:r>
            <a:endParaRPr lang="en-US" sz="900" b="1" dirty="0">
              <a:latin typeface="+mj-lt"/>
            </a:endParaRPr>
          </a:p>
          <a:p>
            <a:r>
              <a:rPr lang="en-US" sz="3200" dirty="0">
                <a:latin typeface="+mj-lt"/>
              </a:rPr>
              <a:t>           </a:t>
            </a:r>
            <a:r>
              <a:rPr lang="en-US" sz="3200" b="1" dirty="0">
                <a:latin typeface="+mj-lt"/>
              </a:rPr>
              <a:t>100s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workloads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</a:t>
            </a:r>
            <a:r>
              <a:rPr lang="en-US" sz="3200" b="1" dirty="0">
                <a:latin typeface="+mj-lt"/>
              </a:rPr>
              <a:t>Millions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groups</a:t>
            </a:r>
            <a:r>
              <a:rPr lang="en-US" sz="4000" dirty="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pic>
        <p:nvPicPr>
          <p:cNvPr id="25" name="Graphic 24" descr="Arrow: Counter-clockwise curve">
            <a:extLst>
              <a:ext uri="{FF2B5EF4-FFF2-40B4-BE49-F238E27FC236}">
                <a16:creationId xmlns:a16="http://schemas.microsoft.com/office/drawing/2014/main" id="{80493EF4-8DBA-724A-AF95-1DDFA737DB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799518">
            <a:off x="7159905" y="2381160"/>
            <a:ext cx="634766" cy="634766"/>
          </a:xfrm>
          <a:prstGeom prst="rect">
            <a:avLst/>
          </a:prstGeom>
        </p:spPr>
      </p:pic>
      <p:pic>
        <p:nvPicPr>
          <p:cNvPr id="26" name="Graphic 25" descr="Arrow: Counter-clockwise curve">
            <a:extLst>
              <a:ext uri="{FF2B5EF4-FFF2-40B4-BE49-F238E27FC236}">
                <a16:creationId xmlns:a16="http://schemas.microsoft.com/office/drawing/2014/main" id="{FB8D32D0-EFA1-1140-8389-E007F8894C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799518">
            <a:off x="6065667" y="1765819"/>
            <a:ext cx="634766" cy="6347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C51F7-C151-AB48-92EC-90DB01E3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Limitations of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Native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Multicast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047C93-92AB-CC47-BFC3-5E4AD5EFC27A}"/>
              </a:ext>
            </a:extLst>
          </p:cNvPr>
          <p:cNvCxnSpPr>
            <a:stCxn id="18" idx="0"/>
            <a:endCxn id="30" idx="2"/>
          </p:cNvCxnSpPr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1D11DC-5E29-A64D-B782-E2E793C35B3B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5758D-757E-294E-842F-25C1253E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Limitations of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Native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Multicast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047C93-92AB-CC47-BFC3-5E4AD5EFC27A}"/>
              </a:ext>
            </a:extLst>
          </p:cNvPr>
          <p:cNvCxnSpPr>
            <a:stCxn id="18" idx="0"/>
            <a:endCxn id="30" idx="2"/>
          </p:cNvCxnSpPr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1D11DC-5E29-A64D-B782-E2E793C35B3B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3EE987-3768-EC49-B422-C800995EF359}"/>
              </a:ext>
            </a:extLst>
          </p:cNvPr>
          <p:cNvCxnSpPr>
            <a:cxnSpLocks/>
            <a:stCxn id="3" idx="2"/>
            <a:endCxn id="30" idx="0"/>
          </p:cNvCxnSpPr>
          <p:nvPr/>
        </p:nvCxnSpPr>
        <p:spPr>
          <a:xfrm>
            <a:off x="6096000" y="2372059"/>
            <a:ext cx="0" cy="84246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A12A56-6A18-F949-BBF7-E4EE25D8FD16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 flipH="1">
            <a:off x="4184072" y="2372059"/>
            <a:ext cx="1911928" cy="1854692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CB7B88-71E4-774D-A649-23B4DCD4F990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0" y="2372059"/>
            <a:ext cx="1911929" cy="1854693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7F841D25-1C1E-FD48-BB41-617E35FBB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8102" y="1367042"/>
            <a:ext cx="1290566" cy="1290566"/>
          </a:xfrm>
          <a:prstGeom prst="rect">
            <a:avLst/>
          </a:prstGeom>
        </p:spPr>
      </p:pic>
      <p:pic>
        <p:nvPicPr>
          <p:cNvPr id="32" name="Graphic 31" descr="Close">
            <a:extLst>
              <a:ext uri="{FF2B5EF4-FFF2-40B4-BE49-F238E27FC236}">
                <a16:creationId xmlns:a16="http://schemas.microsoft.com/office/drawing/2014/main" id="{DF935E78-7E5D-2342-816F-4A08DFCAB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8148" y="3201596"/>
            <a:ext cx="821725" cy="82172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F0E3A736-DE7D-854A-8A33-B333502DC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3506" y="4182462"/>
            <a:ext cx="821725" cy="82172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0DDFE76-85E3-D84C-8DED-1418B2F7F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0077" y="4182463"/>
            <a:ext cx="821725" cy="8217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A44846-AD77-CB41-BC66-9CC4E1BF592B}"/>
              </a:ext>
            </a:extLst>
          </p:cNvPr>
          <p:cNvSpPr txBox="1"/>
          <p:nvPr/>
        </p:nvSpPr>
        <p:spPr>
          <a:xfrm>
            <a:off x="8717131" y="4331714"/>
            <a:ext cx="3266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Limited group entries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C436DE-E38D-B14E-8918-A652315EE558}"/>
              </a:ext>
            </a:extLst>
          </p:cNvPr>
          <p:cNvSpPr txBox="1"/>
          <p:nvPr/>
        </p:nvSpPr>
        <p:spPr>
          <a:xfrm>
            <a:off x="7313048" y="2449576"/>
            <a:ext cx="472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Excessive control churn 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j-lt"/>
              </a:rPr>
              <a:t>due to membership and topology changes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B894E5-F1CF-9A46-87B0-9774DA94FFC4}"/>
              </a:ext>
            </a:extLst>
          </p:cNvPr>
          <p:cNvSpPr txBox="1"/>
          <p:nvPr/>
        </p:nvSpPr>
        <p:spPr>
          <a:xfrm>
            <a:off x="3874812" y="1173883"/>
            <a:ext cx="321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 overhead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DB957-EA23-6843-8D0B-EAE151C9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38207</TotalTime>
  <Words>2448</Words>
  <Application>Microsoft Macintosh PowerPoint</Application>
  <PresentationFormat>Widescreen</PresentationFormat>
  <Paragraphs>553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Consolas</vt:lpstr>
      <vt:lpstr>Times</vt:lpstr>
      <vt:lpstr>Office Theme</vt:lpstr>
      <vt:lpstr>PowerPoint Presentation</vt:lpstr>
      <vt:lpstr>Elmo: Source Routed Multicast  for Public Clouds</vt:lpstr>
      <vt:lpstr>1-to-Many Communication in Cloud</vt:lpstr>
      <vt:lpstr>1-to-Many Communication in Cloud</vt:lpstr>
      <vt:lpstr>1-to-Many Communication in Cloud</vt:lpstr>
      <vt:lpstr>1-to-Many Communication in Cloud</vt:lpstr>
      <vt:lpstr>1-to-Many Communication in Cloud</vt:lpstr>
      <vt:lpstr>Limitations of Native Multicast</vt:lpstr>
      <vt:lpstr>Limitations of Native Multicast</vt:lpstr>
      <vt:lpstr>Restricted to Unicast-based Alternatives</vt:lpstr>
      <vt:lpstr>Restricted to Unicast-based Alternatives</vt:lpstr>
      <vt:lpstr>1-to-Many Communication in the Cloud</vt:lpstr>
      <vt:lpstr>1-to-Many Communication in the Cloud</vt:lpstr>
      <vt:lpstr>1-to-Many Communication in the Cloud</vt:lpstr>
      <vt:lpstr>1-to-Many Communication in the Cloud</vt:lpstr>
      <vt:lpstr>Proposal: Source Routed Multicast</vt:lpstr>
      <vt:lpstr>Proposal: Source Routed Multicast</vt:lpstr>
      <vt:lpstr>Proposal: Source Routed Multicast</vt:lpstr>
      <vt:lpstr>A Naïve Source Routed Multicast</vt:lpstr>
      <vt:lpstr>Enabling Source Routed Multicast in Public Clouds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Processing a Multicast Policy in Elmo</vt:lpstr>
      <vt:lpstr>Processing a Multicast Policy in Elmo</vt:lpstr>
      <vt:lpstr>Applications Run Without Performance Overhead</vt:lpstr>
      <vt:lpstr>Conclusion</vt:lpstr>
      <vt:lpstr>PowerPoint Presentation</vt:lpstr>
      <vt:lpstr>Backup Slides</vt:lpstr>
      <vt:lpstr>Control Plane Scalability</vt:lpstr>
      <vt:lpstr>Elmo Adds Negligible Overheads to Soft. Switches</vt:lpstr>
      <vt:lpstr>Elmo Operates within the Header Size Limit of                                    Switch ASICs</vt:lpstr>
      <vt:lpstr>Elmo’s Primitives are Inexpensive to Implement in                                    Switch ASICs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Programmable Services on Software/Hardware Switches</dc:title>
  <dc:creator>Muhammad Shahbaz</dc:creator>
  <cp:lastModifiedBy>Muhammad Shahbaz</cp:lastModifiedBy>
  <cp:revision>1423</cp:revision>
  <cp:lastPrinted>2019-08-21T16:07:00Z</cp:lastPrinted>
  <dcterms:created xsi:type="dcterms:W3CDTF">2018-02-15T18:19:52Z</dcterms:created>
  <dcterms:modified xsi:type="dcterms:W3CDTF">2019-08-22T15:34:10Z</dcterms:modified>
</cp:coreProperties>
</file>